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notesMasterIdLst>
    <p:notesMasterId r:id="rId25"/>
  </p:notesMasterIdLst>
  <p:sldIdLst>
    <p:sldId id="256" r:id="rId2"/>
    <p:sldId id="261" r:id="rId3"/>
    <p:sldId id="262" r:id="rId4"/>
    <p:sldId id="257" r:id="rId5"/>
    <p:sldId id="264" r:id="rId6"/>
    <p:sldId id="1122" r:id="rId7"/>
    <p:sldId id="1051" r:id="rId8"/>
    <p:sldId id="1099" r:id="rId9"/>
    <p:sldId id="1123" r:id="rId10"/>
    <p:sldId id="1125" r:id="rId11"/>
    <p:sldId id="1127" r:id="rId12"/>
    <p:sldId id="1129" r:id="rId13"/>
    <p:sldId id="1130" r:id="rId14"/>
    <p:sldId id="1128" r:id="rId15"/>
    <p:sldId id="258" r:id="rId16"/>
    <p:sldId id="1131" r:id="rId17"/>
    <p:sldId id="1132" r:id="rId18"/>
    <p:sldId id="1133" r:id="rId19"/>
    <p:sldId id="1134" r:id="rId20"/>
    <p:sldId id="1135" r:id="rId21"/>
    <p:sldId id="1136" r:id="rId22"/>
    <p:sldId id="1137" r:id="rId23"/>
    <p:sldId id="25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43"/>
    <p:restoredTop sz="96327"/>
  </p:normalViewPr>
  <p:slideViewPr>
    <p:cSldViewPr snapToGrid="0">
      <p:cViewPr varScale="1">
        <p:scale>
          <a:sx n="104" d="100"/>
          <a:sy n="104" d="100"/>
        </p:scale>
        <p:origin x="232"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jpeg>
</file>

<file path=ppt/media/image11.png>
</file>

<file path=ppt/media/image12.png>
</file>

<file path=ppt/media/image13.png>
</file>

<file path=ppt/media/image14.png>
</file>

<file path=ppt/media/image16.png>
</file>

<file path=ppt/media/image2.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242BAD-6B88-B047-9DB8-9412146F0944}" type="datetimeFigureOut">
              <a:rPr lang="en-US" smtClean="0"/>
              <a:t>10/12/22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0E43B-1C43-D745-B4DC-7ED960B0B402}" type="slidenum">
              <a:rPr lang="en-US" smtClean="0"/>
              <a:t>‹#›</a:t>
            </a:fld>
            <a:endParaRPr lang="en-US"/>
          </a:p>
        </p:txBody>
      </p:sp>
    </p:spTree>
    <p:extLst>
      <p:ext uri="{BB962C8B-B14F-4D97-AF65-F5344CB8AC3E}">
        <p14:creationId xmlns:p14="http://schemas.microsoft.com/office/powerpoint/2010/main" val="3071518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this depiction of photosynthesis is far too simple. The metabolic prowess of plants does not stop with the conversion of co2 into sugar molecules. Photosynthetic carbon is converted into </a:t>
            </a:r>
            <a:r>
              <a:rPr lang="en-US" sz="1200" kern="1200" dirty="0" err="1">
                <a:solidFill>
                  <a:schemeClr val="tx1"/>
                </a:solidFill>
                <a:effectLst/>
                <a:latin typeface="+mn-lt"/>
                <a:ea typeface="+mn-ea"/>
                <a:cs typeface="+mn-cs"/>
              </a:rPr>
              <a:t>hundres</a:t>
            </a:r>
            <a:r>
              <a:rPr lang="en-US" sz="1200" kern="1200" dirty="0">
                <a:solidFill>
                  <a:schemeClr val="tx1"/>
                </a:solidFill>
                <a:effectLst/>
                <a:latin typeface="+mn-lt"/>
                <a:ea typeface="+mn-ea"/>
                <a:cs typeface="+mn-cs"/>
              </a:rPr>
              <a:t> of primary metabolites, which are essential for cellular functioning, and as well as a huge diversity of secondary metabolites, which are adaptive but nonessential.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Secondary metabolites, serve many purposes like lignan which provide structural support for upward growth, but they largely are used to mediate ecological interactions. Many compounds are toxic to pests and pathogens, and some even serve to attract mutualists and pollinators.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As sessile organisms, plants rely on this metabolic diversity for nearly all aspects of their lives with nearly 1,000,000 unique plant compounds predicted to exist across the plant kingdom. </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Plants </a:t>
            </a:r>
            <a:r>
              <a:rPr lang="en-US" sz="1200" kern="1200" dirty="0" err="1">
                <a:solidFill>
                  <a:schemeClr val="tx1"/>
                </a:solidFill>
                <a:effectLst/>
                <a:latin typeface="+mn-lt"/>
                <a:ea typeface="+mn-ea"/>
                <a:cs typeface="+mn-cs"/>
              </a:rPr>
              <a:t>invenst</a:t>
            </a:r>
            <a:r>
              <a:rPr lang="en-US" sz="1200" kern="1200" dirty="0">
                <a:solidFill>
                  <a:schemeClr val="tx1"/>
                </a:solidFill>
                <a:effectLst/>
                <a:latin typeface="+mn-lt"/>
                <a:ea typeface="+mn-ea"/>
                <a:cs typeface="+mn-cs"/>
              </a:rPr>
              <a:t> heavily in secondary metabolism, with some leaves containing </a:t>
            </a:r>
            <a:r>
              <a:rPr lang="en-US" sz="1200" kern="1200" dirty="0" err="1">
                <a:solidFill>
                  <a:schemeClr val="tx1"/>
                </a:solidFill>
                <a:effectLst/>
                <a:latin typeface="+mn-lt"/>
                <a:ea typeface="+mn-ea"/>
                <a:cs typeface="+mn-cs"/>
              </a:rPr>
              <a:t>mre</a:t>
            </a:r>
            <a:r>
              <a:rPr lang="en-US" sz="1200" kern="1200" dirty="0">
                <a:solidFill>
                  <a:schemeClr val="tx1"/>
                </a:solidFill>
                <a:effectLst/>
                <a:latin typeface="+mn-lt"/>
                <a:ea typeface="+mn-ea"/>
                <a:cs typeface="+mn-cs"/>
              </a:rPr>
              <a:t> than 50% dry weight in secondary metabolites.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BA10C4B6-46A1-A540-A6DC-DEA53AAB7E51}" type="slidenum">
              <a:rPr lang="en-US" smtClean="0"/>
              <a:t>7</a:t>
            </a:fld>
            <a:endParaRPr lang="en-US"/>
          </a:p>
        </p:txBody>
      </p:sp>
    </p:spTree>
    <p:extLst>
      <p:ext uri="{BB962C8B-B14F-4D97-AF65-F5344CB8AC3E}">
        <p14:creationId xmlns:p14="http://schemas.microsoft.com/office/powerpoint/2010/main" val="170051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my dissertation I used these techniques to quantify how plant chemistry changes at small to large spatial and temporal scales. Starting with comparing parts of an individual plant, </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BA10C4B6-46A1-A540-A6DC-DEA53AAB7E51}" type="slidenum">
              <a:rPr lang="en-US" smtClean="0"/>
              <a:t>8</a:t>
            </a:fld>
            <a:endParaRPr lang="en-US"/>
          </a:p>
        </p:txBody>
      </p:sp>
    </p:spTree>
    <p:extLst>
      <p:ext uri="{BB962C8B-B14F-4D97-AF65-F5344CB8AC3E}">
        <p14:creationId xmlns:p14="http://schemas.microsoft.com/office/powerpoint/2010/main" val="3929469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my dissertation I used these techniques to quantify how plant chemistry changes at small to large spatial and temporal scales. Starting with comparing parts of an individual plant, </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BA10C4B6-46A1-A540-A6DC-DEA53AAB7E51}" type="slidenum">
              <a:rPr lang="en-US" smtClean="0"/>
              <a:t>9</a:t>
            </a:fld>
            <a:endParaRPr lang="en-US"/>
          </a:p>
        </p:txBody>
      </p:sp>
    </p:spTree>
    <p:extLst>
      <p:ext uri="{BB962C8B-B14F-4D97-AF65-F5344CB8AC3E}">
        <p14:creationId xmlns:p14="http://schemas.microsoft.com/office/powerpoint/2010/main" val="902166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my dissertation I used these techniques to quantify how plant chemistry changes at small to large spatial and temporal scales. Starting with comparing parts of an individual plant, </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BA10C4B6-46A1-A540-A6DC-DEA53AAB7E51}" type="slidenum">
              <a:rPr lang="en-US" smtClean="0"/>
              <a:t>10</a:t>
            </a:fld>
            <a:endParaRPr lang="en-US"/>
          </a:p>
        </p:txBody>
      </p:sp>
    </p:spTree>
    <p:extLst>
      <p:ext uri="{BB962C8B-B14F-4D97-AF65-F5344CB8AC3E}">
        <p14:creationId xmlns:p14="http://schemas.microsoft.com/office/powerpoint/2010/main" val="2750037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E3EA5-D840-EA28-F481-333BE0C0D52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A6C024-4CC1-A6DD-F0AC-115C5649F0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46B7B64-83B7-9F2F-E075-99E04DCA3D00}"/>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5" name="Footer Placeholder 4">
            <a:extLst>
              <a:ext uri="{FF2B5EF4-FFF2-40B4-BE49-F238E27FC236}">
                <a16:creationId xmlns:a16="http://schemas.microsoft.com/office/drawing/2014/main" id="{0343A298-33B4-C25B-DCD2-23E8077EB4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E39362-F7C2-3E61-4ADD-6CA6ECFED98B}"/>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1998747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380A5-4349-D7E1-B39C-E1165BB4A90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5428F4-CF02-7AAE-2D08-6F1CAE7CBB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501686-5684-9575-8806-271ACA71D801}"/>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5" name="Footer Placeholder 4">
            <a:extLst>
              <a:ext uri="{FF2B5EF4-FFF2-40B4-BE49-F238E27FC236}">
                <a16:creationId xmlns:a16="http://schemas.microsoft.com/office/drawing/2014/main" id="{BCE8FDFA-EDCC-BD93-3B67-D99EB5BA27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985748-3612-D513-6C16-2F7DA1B1D3AC}"/>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649695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47AF69-A796-E4DA-0FA1-9B6E70190E2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BD2C01-3AF9-EBFD-C659-2802EA646E1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12C1E7-0856-9CF5-F637-6B3B69EE5666}"/>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5" name="Footer Placeholder 4">
            <a:extLst>
              <a:ext uri="{FF2B5EF4-FFF2-40B4-BE49-F238E27FC236}">
                <a16:creationId xmlns:a16="http://schemas.microsoft.com/office/drawing/2014/main" id="{DE7DD019-1DA6-9329-5B0D-7D99AEEA6C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EF2448-926E-85F6-5837-DC95719B47DD}"/>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2755775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24872-7410-30F3-4ACB-58AABBD7E5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DFBAF4-B89E-1175-E50D-08EE7A37D54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4218F0-F26A-95FB-84E1-E919E96400DF}"/>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5" name="Footer Placeholder 4">
            <a:extLst>
              <a:ext uri="{FF2B5EF4-FFF2-40B4-BE49-F238E27FC236}">
                <a16:creationId xmlns:a16="http://schemas.microsoft.com/office/drawing/2014/main" id="{0BD8BB48-3141-AB6F-CB6A-2461850E4A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BAB7C-2BFB-3390-CDC6-F5DF9038FBDA}"/>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4921421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2C7DA-EB9D-A09E-6607-AAA4E2EB81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1FC329-C370-5A25-CAB0-82F1B02E98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8C64C7-759F-4EE2-8520-3B455C6AEF77}"/>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5" name="Footer Placeholder 4">
            <a:extLst>
              <a:ext uri="{FF2B5EF4-FFF2-40B4-BE49-F238E27FC236}">
                <a16:creationId xmlns:a16="http://schemas.microsoft.com/office/drawing/2014/main" id="{1F394428-3B53-19F2-8C4F-DAEB149275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B75D5-2434-91E7-E3B0-D014879B643E}"/>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4143596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E0FD-A408-7452-A393-43A06D3552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DF0C00-B462-5176-ED9E-7F9A6C8FAE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7FE523-031C-6255-4A2F-2D030170E6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83F2C7-EF10-E45A-A725-150BF9C8F172}"/>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6" name="Footer Placeholder 5">
            <a:extLst>
              <a:ext uri="{FF2B5EF4-FFF2-40B4-BE49-F238E27FC236}">
                <a16:creationId xmlns:a16="http://schemas.microsoft.com/office/drawing/2014/main" id="{49FB1F29-A88C-3A20-EF34-E776D6A51C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BED962-9290-7244-CEE7-EAC5023E0FB6}"/>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2508406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5517C-6E04-1CF2-B447-D4D1CCB47E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B9584B-8D17-7525-7317-EC5AA4862B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72F1B8-A080-873F-46EE-0338BBA663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FC6086C-F8E3-A15A-95E0-04440B450C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95F205-68E8-1683-E3B6-6A7368DCDD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3FADB8B-D3D6-0A4C-2FA4-D06606717C01}"/>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8" name="Footer Placeholder 7">
            <a:extLst>
              <a:ext uri="{FF2B5EF4-FFF2-40B4-BE49-F238E27FC236}">
                <a16:creationId xmlns:a16="http://schemas.microsoft.com/office/drawing/2014/main" id="{0B32CE60-19F7-052F-D2D5-F3D140B67FD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E923660-4D7A-AF92-51AD-637B4DD69C60}"/>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2247668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8D875-5F5E-52C1-5CC6-5165704242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179201-2171-497C-142C-6B45D37501ED}"/>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4" name="Footer Placeholder 3">
            <a:extLst>
              <a:ext uri="{FF2B5EF4-FFF2-40B4-BE49-F238E27FC236}">
                <a16:creationId xmlns:a16="http://schemas.microsoft.com/office/drawing/2014/main" id="{8453F897-DA1F-E585-62A2-993BBC0AF3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DBFCA6-C1BE-E247-15AE-CF25663FA6A7}"/>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29209397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5E8C37-7FAE-CA5A-4207-B7C3364AF77D}"/>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3" name="Footer Placeholder 2">
            <a:extLst>
              <a:ext uri="{FF2B5EF4-FFF2-40B4-BE49-F238E27FC236}">
                <a16:creationId xmlns:a16="http://schemas.microsoft.com/office/drawing/2014/main" id="{B9B16698-BC51-2753-D14E-B3D1368AD3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5DADA7-0EE6-C78C-2134-5EEC53638E42}"/>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4048438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958D8-2C98-59AB-C9C2-9088E0F2D6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024AB4-A71B-36A5-9660-1970A7B185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02F2C89-06A9-6497-9AEE-71CAC381A5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F30497-C698-B3D7-2894-54A6B640B88B}"/>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6" name="Footer Placeholder 5">
            <a:extLst>
              <a:ext uri="{FF2B5EF4-FFF2-40B4-BE49-F238E27FC236}">
                <a16:creationId xmlns:a16="http://schemas.microsoft.com/office/drawing/2014/main" id="{B3D7A251-8D19-FE0B-B01F-0FA2AAACBA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A3CD25-8D73-B89A-D703-7EDE05BDC267}"/>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44034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25794-EC02-7F8F-5CEB-5870A39EF6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4C1D23-CF70-4123-7831-74EBE295B7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A58D54-2AA7-82DB-73E1-4A5FF7E7BB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E020AC-C279-8045-0FDD-7382C5C8574C}"/>
              </a:ext>
            </a:extLst>
          </p:cNvPr>
          <p:cNvSpPr>
            <a:spLocks noGrp="1"/>
          </p:cNvSpPr>
          <p:nvPr>
            <p:ph type="dt" sz="half" idx="10"/>
          </p:nvPr>
        </p:nvSpPr>
        <p:spPr/>
        <p:txBody>
          <a:bodyPr/>
          <a:lstStyle/>
          <a:p>
            <a:fld id="{CADE4584-9777-2D49-85D0-121BCD891795}" type="datetimeFigureOut">
              <a:rPr lang="en-US" smtClean="0"/>
              <a:t>10/12/22</a:t>
            </a:fld>
            <a:endParaRPr lang="en-US"/>
          </a:p>
        </p:txBody>
      </p:sp>
      <p:sp>
        <p:nvSpPr>
          <p:cNvPr id="6" name="Footer Placeholder 5">
            <a:extLst>
              <a:ext uri="{FF2B5EF4-FFF2-40B4-BE49-F238E27FC236}">
                <a16:creationId xmlns:a16="http://schemas.microsoft.com/office/drawing/2014/main" id="{5CBED35E-DBAA-F055-5FE6-1B079F6EA3B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8598228-E19F-1F0F-9D63-C2E52542C256}"/>
              </a:ext>
            </a:extLst>
          </p:cNvPr>
          <p:cNvSpPr>
            <a:spLocks noGrp="1"/>
          </p:cNvSpPr>
          <p:nvPr>
            <p:ph type="sldNum" sz="quarter" idx="12"/>
          </p:nvPr>
        </p:nvSpPr>
        <p:spPr/>
        <p:txBody>
          <a:bodyPr/>
          <a:lstStyle/>
          <a:p>
            <a:fld id="{6AF37348-909F-D642-9B44-94ADAD1D52BA}" type="slidenum">
              <a:rPr lang="en-US" smtClean="0"/>
              <a:t>‹#›</a:t>
            </a:fld>
            <a:endParaRPr lang="en-US"/>
          </a:p>
        </p:txBody>
      </p:sp>
    </p:spTree>
    <p:extLst>
      <p:ext uri="{BB962C8B-B14F-4D97-AF65-F5344CB8AC3E}">
        <p14:creationId xmlns:p14="http://schemas.microsoft.com/office/powerpoint/2010/main" val="1346424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389EAD-B0AC-DC70-376B-9BF4FEFF20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356D9A9-187D-82AC-DAA7-4DB102736D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0146E9-CF64-D230-0352-9FB1279891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DE4584-9777-2D49-85D0-121BCD891795}" type="datetimeFigureOut">
              <a:rPr lang="en-US" smtClean="0"/>
              <a:t>10/12/22</a:t>
            </a:fld>
            <a:endParaRPr lang="en-US"/>
          </a:p>
        </p:txBody>
      </p:sp>
      <p:sp>
        <p:nvSpPr>
          <p:cNvPr id="5" name="Footer Placeholder 4">
            <a:extLst>
              <a:ext uri="{FF2B5EF4-FFF2-40B4-BE49-F238E27FC236}">
                <a16:creationId xmlns:a16="http://schemas.microsoft.com/office/drawing/2014/main" id="{F5B2929C-6DA5-AEAB-8AAE-BB8BA90B96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8435831-13C5-96CE-80B6-2C4448DF215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F37348-909F-D642-9B44-94ADAD1D52BA}" type="slidenum">
              <a:rPr lang="en-US" smtClean="0"/>
              <a:t>‹#›</a:t>
            </a:fld>
            <a:endParaRPr lang="en-US"/>
          </a:p>
        </p:txBody>
      </p:sp>
    </p:spTree>
    <p:extLst>
      <p:ext uri="{BB962C8B-B14F-4D97-AF65-F5344CB8AC3E}">
        <p14:creationId xmlns:p14="http://schemas.microsoft.com/office/powerpoint/2010/main" val="1134195832"/>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www.genome.jp/kegg/pathway.html"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oi.org/10.1073/PNAS.2013344118"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0.emf"/><Relationship Id="rId5" Type="http://schemas.microsoft.com/office/2007/relationships/hdphoto" Target="../media/hdphoto1.wdp"/><Relationship Id="rId10" Type="http://schemas.openxmlformats.org/officeDocument/2006/relationships/image" Target="../media/image14.png"/><Relationship Id="rId4" Type="http://schemas.openxmlformats.org/officeDocument/2006/relationships/image" Target="../media/image9.png"/><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1358A-393E-20BD-2E4A-A74201B465D1}"/>
              </a:ext>
            </a:extLst>
          </p:cNvPr>
          <p:cNvSpPr>
            <a:spLocks noGrp="1"/>
          </p:cNvSpPr>
          <p:nvPr>
            <p:ph type="ctrTitle"/>
          </p:nvPr>
        </p:nvSpPr>
        <p:spPr/>
        <p:txBody>
          <a:bodyPr>
            <a:normAutofit/>
          </a:bodyPr>
          <a:lstStyle/>
          <a:p>
            <a:r>
              <a:rPr lang="en-US" dirty="0"/>
              <a:t>What is (eco)metabolomics?</a:t>
            </a:r>
            <a:br>
              <a:rPr lang="en-US" dirty="0"/>
            </a:br>
            <a:endParaRPr lang="en-US" dirty="0"/>
          </a:p>
        </p:txBody>
      </p:sp>
      <p:sp>
        <p:nvSpPr>
          <p:cNvPr id="3" name="Subtitle 2">
            <a:extLst>
              <a:ext uri="{FF2B5EF4-FFF2-40B4-BE49-F238E27FC236}">
                <a16:creationId xmlns:a16="http://schemas.microsoft.com/office/drawing/2014/main" id="{1059E2E8-B3CA-15B3-A884-C04F6F987253}"/>
              </a:ext>
            </a:extLst>
          </p:cNvPr>
          <p:cNvSpPr>
            <a:spLocks noGrp="1"/>
          </p:cNvSpPr>
          <p:nvPr>
            <p:ph type="subTitle" idx="1"/>
          </p:nvPr>
        </p:nvSpPr>
        <p:spPr>
          <a:xfrm>
            <a:off x="1524000" y="3445392"/>
            <a:ext cx="9144000" cy="1655762"/>
          </a:xfrm>
        </p:spPr>
        <p:txBody>
          <a:bodyPr/>
          <a:lstStyle/>
          <a:p>
            <a:r>
              <a:rPr lang="en-US" dirty="0"/>
              <a:t>Ecometabolomics Training Course</a:t>
            </a:r>
          </a:p>
          <a:p>
            <a:r>
              <a:rPr lang="en-US" b="0" i="0" dirty="0" err="1">
                <a:solidFill>
                  <a:srgbClr val="24292F"/>
                </a:solidFill>
                <a:effectLst/>
                <a:latin typeface="-apple-system"/>
              </a:rPr>
              <a:t>icipe</a:t>
            </a:r>
            <a:r>
              <a:rPr lang="en-US" b="0" i="0" dirty="0">
                <a:solidFill>
                  <a:srgbClr val="24292F"/>
                </a:solidFill>
                <a:effectLst/>
                <a:latin typeface="-apple-system"/>
              </a:rPr>
              <a:t>, Kasarani, Kenya</a:t>
            </a:r>
          </a:p>
          <a:p>
            <a:r>
              <a:rPr lang="en-US" dirty="0">
                <a:solidFill>
                  <a:srgbClr val="24292F"/>
                </a:solidFill>
                <a:latin typeface="-apple-system"/>
              </a:rPr>
              <a:t>Oct 24, 2022</a:t>
            </a:r>
            <a:endParaRPr lang="en-US" dirty="0"/>
          </a:p>
          <a:p>
            <a:endParaRPr lang="en-US" dirty="0"/>
          </a:p>
        </p:txBody>
      </p:sp>
      <p:pic>
        <p:nvPicPr>
          <p:cNvPr id="1028" name="Picture 4">
            <a:extLst>
              <a:ext uri="{FF2B5EF4-FFF2-40B4-BE49-F238E27FC236}">
                <a16:creationId xmlns:a16="http://schemas.microsoft.com/office/drawing/2014/main" id="{C26A146C-6F5B-C9A0-B446-3EC1B3CEA3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0702" y="5735637"/>
            <a:ext cx="2197100" cy="508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ogos &amp; Marks – Brand">
            <a:extLst>
              <a:ext uri="{FF2B5EF4-FFF2-40B4-BE49-F238E27FC236}">
                <a16:creationId xmlns:a16="http://schemas.microsoft.com/office/drawing/2014/main" id="{61B4F6AF-7C65-2C3D-4EEF-16FA1BB64B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3548" y="5513137"/>
            <a:ext cx="1226930" cy="84658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tah State Aggies - Wikipedia">
            <a:extLst>
              <a:ext uri="{FF2B5EF4-FFF2-40B4-BE49-F238E27FC236}">
                <a16:creationId xmlns:a16="http://schemas.microsoft.com/office/drawing/2014/main" id="{B6579DFB-65EC-92CC-609E-8983CA8387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74816" y="5524939"/>
            <a:ext cx="1226930" cy="92939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ome">
            <a:extLst>
              <a:ext uri="{FF2B5EF4-FFF2-40B4-BE49-F238E27FC236}">
                <a16:creationId xmlns:a16="http://schemas.microsoft.com/office/drawing/2014/main" id="{C42CD1CE-A029-6A24-8F77-EFE109C3D8C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1502" y="5612006"/>
            <a:ext cx="1993901" cy="747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1979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D3BDC-AA05-D4A9-85ED-7401E523C7F4}"/>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Key steps in ecometabolomics</a:t>
            </a:r>
          </a:p>
        </p:txBody>
      </p:sp>
    </p:spTree>
    <p:extLst>
      <p:ext uri="{BB962C8B-B14F-4D97-AF65-F5344CB8AC3E}">
        <p14:creationId xmlns:p14="http://schemas.microsoft.com/office/powerpoint/2010/main" val="41140266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677A5-58C1-51D1-64F7-2B60136770A3}"/>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Targeted vs Untargeted</a:t>
            </a:r>
          </a:p>
        </p:txBody>
      </p:sp>
    </p:spTree>
    <p:extLst>
      <p:ext uri="{BB962C8B-B14F-4D97-AF65-F5344CB8AC3E}">
        <p14:creationId xmlns:p14="http://schemas.microsoft.com/office/powerpoint/2010/main" val="10878557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677A5-58C1-51D1-64F7-2B60136770A3}"/>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The ecometabolomics workflow</a:t>
            </a:r>
          </a:p>
        </p:txBody>
      </p:sp>
    </p:spTree>
    <p:extLst>
      <p:ext uri="{BB962C8B-B14F-4D97-AF65-F5344CB8AC3E}">
        <p14:creationId xmlns:p14="http://schemas.microsoft.com/office/powerpoint/2010/main" val="40455427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677A5-58C1-51D1-64F7-2B60136770A3}"/>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What we will cover in this workshop</a:t>
            </a:r>
          </a:p>
        </p:txBody>
      </p:sp>
      <p:sp>
        <p:nvSpPr>
          <p:cNvPr id="3" name="TextBox 2">
            <a:extLst>
              <a:ext uri="{FF2B5EF4-FFF2-40B4-BE49-F238E27FC236}">
                <a16:creationId xmlns:a16="http://schemas.microsoft.com/office/drawing/2014/main" id="{9511C0B5-1F77-6B7E-5793-C4AA3B63FA41}"/>
              </a:ext>
            </a:extLst>
          </p:cNvPr>
          <p:cNvSpPr txBox="1"/>
          <p:nvPr/>
        </p:nvSpPr>
        <p:spPr>
          <a:xfrm>
            <a:off x="481914" y="1618735"/>
            <a:ext cx="6482544" cy="1754326"/>
          </a:xfrm>
          <a:prstGeom prst="rect">
            <a:avLst/>
          </a:prstGeom>
          <a:noFill/>
        </p:spPr>
        <p:txBody>
          <a:bodyPr wrap="none" rtlCol="0">
            <a:spAutoFit/>
          </a:bodyPr>
          <a:lstStyle/>
          <a:p>
            <a:r>
              <a:rPr lang="en-US" dirty="0"/>
              <a:t>Oct 24</a:t>
            </a:r>
            <a:r>
              <a:rPr lang="en-US" baseline="30000" dirty="0"/>
              <a:t>th</a:t>
            </a:r>
            <a:r>
              <a:rPr lang="en-US" dirty="0"/>
              <a:t> </a:t>
            </a:r>
          </a:p>
          <a:p>
            <a:pPr marL="742950" lvl="1" indent="-285750">
              <a:buFont typeface="Arial" panose="020B0604020202020204" pitchFamily="34" charset="0"/>
              <a:buChar char="•"/>
            </a:pPr>
            <a:r>
              <a:rPr lang="en-US" dirty="0"/>
              <a:t>Deep dive into the ecometabolomics workflow</a:t>
            </a:r>
          </a:p>
          <a:p>
            <a:pPr marL="742950" lvl="1" indent="-285750">
              <a:buFont typeface="Arial" panose="020B0604020202020204" pitchFamily="34" charset="0"/>
              <a:buChar char="•"/>
            </a:pPr>
            <a:r>
              <a:rPr lang="en-US" dirty="0"/>
              <a:t>Intro to R and check that everyone has necessary software!</a:t>
            </a:r>
          </a:p>
          <a:p>
            <a:r>
              <a:rPr lang="en-US" dirty="0"/>
              <a:t>Oct 25</a:t>
            </a:r>
            <a:r>
              <a:rPr lang="en-US" baseline="30000" dirty="0"/>
              <a:t>th</a:t>
            </a: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1706440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0127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1358A-393E-20BD-2E4A-A74201B465D1}"/>
              </a:ext>
            </a:extLst>
          </p:cNvPr>
          <p:cNvSpPr>
            <a:spLocks noGrp="1"/>
          </p:cNvSpPr>
          <p:nvPr>
            <p:ph type="ctrTitle"/>
          </p:nvPr>
        </p:nvSpPr>
        <p:spPr/>
        <p:txBody>
          <a:bodyPr>
            <a:normAutofit fontScale="90000"/>
          </a:bodyPr>
          <a:lstStyle/>
          <a:p>
            <a:r>
              <a:rPr lang="en-US" dirty="0"/>
              <a:t>A deep dive into the ecometabolomics workflow</a:t>
            </a:r>
            <a:br>
              <a:rPr lang="en-US" dirty="0"/>
            </a:br>
            <a:endParaRPr lang="en-US" dirty="0"/>
          </a:p>
        </p:txBody>
      </p:sp>
      <p:sp>
        <p:nvSpPr>
          <p:cNvPr id="3" name="Subtitle 2">
            <a:extLst>
              <a:ext uri="{FF2B5EF4-FFF2-40B4-BE49-F238E27FC236}">
                <a16:creationId xmlns:a16="http://schemas.microsoft.com/office/drawing/2014/main" id="{1059E2E8-B3CA-15B3-A884-C04F6F987253}"/>
              </a:ext>
            </a:extLst>
          </p:cNvPr>
          <p:cNvSpPr>
            <a:spLocks noGrp="1"/>
          </p:cNvSpPr>
          <p:nvPr>
            <p:ph type="subTitle" idx="1"/>
          </p:nvPr>
        </p:nvSpPr>
        <p:spPr>
          <a:xfrm>
            <a:off x="1524000" y="3445392"/>
            <a:ext cx="9144000" cy="1655762"/>
          </a:xfrm>
        </p:spPr>
        <p:txBody>
          <a:bodyPr/>
          <a:lstStyle/>
          <a:p>
            <a:r>
              <a:rPr lang="en-US" dirty="0"/>
              <a:t>Ecometabolomics Training Course</a:t>
            </a:r>
          </a:p>
          <a:p>
            <a:r>
              <a:rPr lang="en-US" b="0" i="0" dirty="0" err="1">
                <a:solidFill>
                  <a:srgbClr val="24292F"/>
                </a:solidFill>
                <a:effectLst/>
                <a:latin typeface="-apple-system"/>
              </a:rPr>
              <a:t>icipe</a:t>
            </a:r>
            <a:r>
              <a:rPr lang="en-US" b="0" i="0" dirty="0">
                <a:solidFill>
                  <a:srgbClr val="24292F"/>
                </a:solidFill>
                <a:effectLst/>
                <a:latin typeface="-apple-system"/>
              </a:rPr>
              <a:t>, Kasarani, Kenya</a:t>
            </a:r>
          </a:p>
          <a:p>
            <a:r>
              <a:rPr lang="en-US" dirty="0">
                <a:solidFill>
                  <a:srgbClr val="24292F"/>
                </a:solidFill>
                <a:latin typeface="-apple-system"/>
              </a:rPr>
              <a:t>Oct 24, 2022</a:t>
            </a:r>
            <a:endParaRPr lang="en-US" dirty="0"/>
          </a:p>
          <a:p>
            <a:endParaRPr lang="en-US" dirty="0"/>
          </a:p>
        </p:txBody>
      </p:sp>
      <p:pic>
        <p:nvPicPr>
          <p:cNvPr id="1028" name="Picture 4">
            <a:extLst>
              <a:ext uri="{FF2B5EF4-FFF2-40B4-BE49-F238E27FC236}">
                <a16:creationId xmlns:a16="http://schemas.microsoft.com/office/drawing/2014/main" id="{C26A146C-6F5B-C9A0-B446-3EC1B3CEA3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0702" y="5735637"/>
            <a:ext cx="2197100" cy="508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ogos &amp; Marks – Brand">
            <a:extLst>
              <a:ext uri="{FF2B5EF4-FFF2-40B4-BE49-F238E27FC236}">
                <a16:creationId xmlns:a16="http://schemas.microsoft.com/office/drawing/2014/main" id="{61B4F6AF-7C65-2C3D-4EEF-16FA1BB64B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3548" y="5513137"/>
            <a:ext cx="1226930" cy="84658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tah State Aggies - Wikipedia">
            <a:extLst>
              <a:ext uri="{FF2B5EF4-FFF2-40B4-BE49-F238E27FC236}">
                <a16:creationId xmlns:a16="http://schemas.microsoft.com/office/drawing/2014/main" id="{B6579DFB-65EC-92CC-609E-8983CA8387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74816" y="5524939"/>
            <a:ext cx="1226930" cy="92939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ome">
            <a:extLst>
              <a:ext uri="{FF2B5EF4-FFF2-40B4-BE49-F238E27FC236}">
                <a16:creationId xmlns:a16="http://schemas.microsoft.com/office/drawing/2014/main" id="{C42CD1CE-A029-6A24-8F77-EFE109C3D8C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1502" y="5612006"/>
            <a:ext cx="1993901" cy="747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265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2627FA3-11A1-B9F4-010F-765B3179E01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38292"/>
          <a:stretch/>
        </p:blipFill>
        <p:spPr bwMode="auto">
          <a:xfrm>
            <a:off x="838200" y="2285999"/>
            <a:ext cx="10515600" cy="2286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2451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2627FA3-11A1-B9F4-010F-765B3179E01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38292" r="85194" b="32021"/>
          <a:stretch/>
        </p:blipFill>
        <p:spPr bwMode="auto">
          <a:xfrm>
            <a:off x="0" y="5758247"/>
            <a:ext cx="1556951" cy="1099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11166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2627FA3-11A1-B9F4-010F-765B3179E01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38292" r="73560" b="32021"/>
          <a:stretch/>
        </p:blipFill>
        <p:spPr bwMode="auto">
          <a:xfrm>
            <a:off x="0" y="5758247"/>
            <a:ext cx="2780270" cy="1099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12718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2627FA3-11A1-B9F4-010F-765B3179E01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38292" r="38307" b="32021"/>
          <a:stretch/>
        </p:blipFill>
        <p:spPr bwMode="auto">
          <a:xfrm>
            <a:off x="0" y="5758247"/>
            <a:ext cx="6487297" cy="1099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93123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FED403-A05B-903F-E124-6EC5280086D3}"/>
              </a:ext>
            </a:extLst>
          </p:cNvPr>
          <p:cNvSpPr>
            <a:spLocks noGrp="1"/>
          </p:cNvSpPr>
          <p:nvPr>
            <p:ph idx="1"/>
          </p:nvPr>
        </p:nvSpPr>
        <p:spPr>
          <a:xfrm>
            <a:off x="656957" y="1384933"/>
            <a:ext cx="10515600" cy="4351338"/>
          </a:xfrm>
        </p:spPr>
        <p:txBody>
          <a:bodyPr>
            <a:normAutofit/>
          </a:bodyPr>
          <a:lstStyle/>
          <a:p>
            <a:pPr marL="0" indent="0">
              <a:buNone/>
            </a:pPr>
            <a:r>
              <a:rPr lang="en-US" dirty="0"/>
              <a:t>Omics - </a:t>
            </a:r>
            <a:r>
              <a:rPr lang="en-US" b="0" i="0" dirty="0">
                <a:solidFill>
                  <a:srgbClr val="202122"/>
                </a:solidFill>
                <a:effectLst/>
                <a:latin typeface="Arial" panose="020B0604020202020204" pitchFamily="34" charset="0"/>
              </a:rPr>
              <a:t>Omics aims at the collective characterization and quantification of pools of biological molecules that translate into the structure, function, and dynamics of an organism or organisms.</a:t>
            </a:r>
            <a:endParaRPr lang="en-US" dirty="0"/>
          </a:p>
          <a:p>
            <a:pPr marL="0" indent="0">
              <a:buNone/>
            </a:pPr>
            <a:endParaRPr lang="en-US" dirty="0"/>
          </a:p>
        </p:txBody>
      </p:sp>
      <p:sp>
        <p:nvSpPr>
          <p:cNvPr id="6" name="Title 1">
            <a:extLst>
              <a:ext uri="{FF2B5EF4-FFF2-40B4-BE49-F238E27FC236}">
                <a16:creationId xmlns:a16="http://schemas.microsoft.com/office/drawing/2014/main" id="{B3F1596E-5A59-D778-8363-B08C4E08D04C}"/>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What is (eco)metabolomics?</a:t>
            </a:r>
            <a:endParaRPr lang="en-US" dirty="0"/>
          </a:p>
        </p:txBody>
      </p:sp>
      <p:sp>
        <p:nvSpPr>
          <p:cNvPr id="7" name="TextBox 6">
            <a:extLst>
              <a:ext uri="{FF2B5EF4-FFF2-40B4-BE49-F238E27FC236}">
                <a16:creationId xmlns:a16="http://schemas.microsoft.com/office/drawing/2014/main" id="{79298959-D817-6F28-A400-70F0B6738B4A}"/>
              </a:ext>
            </a:extLst>
          </p:cNvPr>
          <p:cNvSpPr txBox="1"/>
          <p:nvPr/>
        </p:nvSpPr>
        <p:spPr>
          <a:xfrm>
            <a:off x="4187361" y="657984"/>
            <a:ext cx="3454792" cy="523220"/>
          </a:xfrm>
          <a:prstGeom prst="rect">
            <a:avLst/>
          </a:prstGeom>
          <a:noFill/>
        </p:spPr>
        <p:txBody>
          <a:bodyPr wrap="none" rtlCol="0">
            <a:spAutoFit/>
          </a:bodyPr>
          <a:lstStyle/>
          <a:p>
            <a:r>
              <a:rPr lang="en-US" sz="2800" dirty="0"/>
              <a:t>eco + </a:t>
            </a:r>
            <a:r>
              <a:rPr lang="en-US" sz="2800" dirty="0" err="1"/>
              <a:t>metabol</a:t>
            </a:r>
            <a:r>
              <a:rPr lang="en-US" sz="2800" dirty="0"/>
              <a:t> + </a:t>
            </a:r>
            <a:r>
              <a:rPr lang="en-US" sz="2800" b="1" dirty="0"/>
              <a:t>omics</a:t>
            </a:r>
          </a:p>
        </p:txBody>
      </p:sp>
      <p:sp>
        <p:nvSpPr>
          <p:cNvPr id="8" name="TextShape 2">
            <a:extLst>
              <a:ext uri="{FF2B5EF4-FFF2-40B4-BE49-F238E27FC236}">
                <a16:creationId xmlns:a16="http://schemas.microsoft.com/office/drawing/2014/main" id="{E9B2E2DE-2F10-4836-4E6B-12D380E927FF}"/>
              </a:ext>
            </a:extLst>
          </p:cNvPr>
          <p:cNvSpPr txBox="1"/>
          <p:nvPr/>
        </p:nvSpPr>
        <p:spPr>
          <a:xfrm>
            <a:off x="7863435" y="6286394"/>
            <a:ext cx="2969609" cy="451800"/>
          </a:xfrm>
          <a:prstGeom prst="rect">
            <a:avLst/>
          </a:prstGeom>
          <a:noFill/>
          <a:ln>
            <a:noFill/>
          </a:ln>
        </p:spPr>
        <p:txBody>
          <a:bodyPr lIns="90000" tIns="45000" rIns="90000" bIns="45000"/>
          <a:lstStyle/>
          <a:p>
            <a:r>
              <a:rPr lang="en-US" sz="800" b="1" strike="noStrike" spc="-1" dirty="0">
                <a:solidFill>
                  <a:srgbClr val="0054A6"/>
                </a:solidFill>
                <a:latin typeface="Arial"/>
              </a:rPr>
              <a:t>Journal of Ecology, Volume: 110, Issue: 1, Pages: 4-20, First published: 12 January 2022, DOI: (10.1111/1365-2745.13826) </a:t>
            </a:r>
            <a:endParaRPr lang="en-US" sz="800" b="0" strike="noStrike" spc="-1" dirty="0">
              <a:solidFill>
                <a:srgbClr val="000000"/>
              </a:solidFill>
              <a:latin typeface="Arial"/>
            </a:endParaRPr>
          </a:p>
        </p:txBody>
      </p:sp>
      <p:pic>
        <p:nvPicPr>
          <p:cNvPr id="9" name="Main graphic">
            <a:extLst>
              <a:ext uri="{FF2B5EF4-FFF2-40B4-BE49-F238E27FC236}">
                <a16:creationId xmlns:a16="http://schemas.microsoft.com/office/drawing/2014/main" id="{2575E074-F3CD-4E55-6E7D-4045F470DFAC}"/>
              </a:ext>
            </a:extLst>
          </p:cNvPr>
          <p:cNvPicPr/>
          <p:nvPr/>
        </p:nvPicPr>
        <p:blipFill rotWithShape="1">
          <a:blip r:embed="rId2"/>
          <a:srcRect l="37776"/>
          <a:stretch/>
        </p:blipFill>
        <p:spPr>
          <a:xfrm>
            <a:off x="3609079" y="2702206"/>
            <a:ext cx="3914843" cy="3986829"/>
          </a:xfrm>
          <a:prstGeom prst="rect">
            <a:avLst/>
          </a:prstGeom>
          <a:ln>
            <a:noFill/>
          </a:ln>
        </p:spPr>
      </p:pic>
    </p:spTree>
    <p:extLst>
      <p:ext uri="{BB962C8B-B14F-4D97-AF65-F5344CB8AC3E}">
        <p14:creationId xmlns:p14="http://schemas.microsoft.com/office/powerpoint/2010/main" val="40073784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2627FA3-11A1-B9F4-010F-765B3179E01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38292" r="50529" b="32021"/>
          <a:stretch/>
        </p:blipFill>
        <p:spPr bwMode="auto">
          <a:xfrm>
            <a:off x="0" y="5758247"/>
            <a:ext cx="5202195" cy="1099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67055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2627FA3-11A1-B9F4-010F-765B3179E01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38292" r="26439" b="32021"/>
          <a:stretch/>
        </p:blipFill>
        <p:spPr bwMode="auto">
          <a:xfrm>
            <a:off x="0" y="5758247"/>
            <a:ext cx="7735330" cy="1099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98691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B2627FA3-11A1-B9F4-010F-765B3179E018}"/>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38292" r="6699" b="32021"/>
          <a:stretch/>
        </p:blipFill>
        <p:spPr bwMode="auto">
          <a:xfrm>
            <a:off x="-1" y="5758247"/>
            <a:ext cx="9811265" cy="1099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97011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1358A-393E-20BD-2E4A-A74201B465D1}"/>
              </a:ext>
            </a:extLst>
          </p:cNvPr>
          <p:cNvSpPr>
            <a:spLocks noGrp="1"/>
          </p:cNvSpPr>
          <p:nvPr>
            <p:ph type="ctrTitle"/>
          </p:nvPr>
        </p:nvSpPr>
        <p:spPr/>
        <p:txBody>
          <a:bodyPr>
            <a:normAutofit fontScale="90000"/>
          </a:bodyPr>
          <a:lstStyle/>
          <a:p>
            <a:r>
              <a:rPr lang="en-US" dirty="0"/>
              <a:t>Using MS/MS in ecometabolomics</a:t>
            </a:r>
            <a:br>
              <a:rPr lang="en-US" dirty="0"/>
            </a:br>
            <a:endParaRPr lang="en-US" dirty="0"/>
          </a:p>
        </p:txBody>
      </p:sp>
      <p:sp>
        <p:nvSpPr>
          <p:cNvPr id="3" name="Subtitle 2">
            <a:extLst>
              <a:ext uri="{FF2B5EF4-FFF2-40B4-BE49-F238E27FC236}">
                <a16:creationId xmlns:a16="http://schemas.microsoft.com/office/drawing/2014/main" id="{1059E2E8-B3CA-15B3-A884-C04F6F987253}"/>
              </a:ext>
            </a:extLst>
          </p:cNvPr>
          <p:cNvSpPr>
            <a:spLocks noGrp="1"/>
          </p:cNvSpPr>
          <p:nvPr>
            <p:ph type="subTitle" idx="1"/>
          </p:nvPr>
        </p:nvSpPr>
        <p:spPr>
          <a:xfrm>
            <a:off x="1524000" y="3445392"/>
            <a:ext cx="9144000" cy="1655762"/>
          </a:xfrm>
        </p:spPr>
        <p:txBody>
          <a:bodyPr/>
          <a:lstStyle/>
          <a:p>
            <a:r>
              <a:rPr lang="en-US" dirty="0"/>
              <a:t>Ecometabolomics Training Course</a:t>
            </a:r>
          </a:p>
          <a:p>
            <a:r>
              <a:rPr lang="en-US" b="0" i="0" dirty="0" err="1">
                <a:solidFill>
                  <a:srgbClr val="24292F"/>
                </a:solidFill>
                <a:effectLst/>
                <a:latin typeface="-apple-system"/>
              </a:rPr>
              <a:t>icipe</a:t>
            </a:r>
            <a:r>
              <a:rPr lang="en-US" b="0" i="0" dirty="0">
                <a:solidFill>
                  <a:srgbClr val="24292F"/>
                </a:solidFill>
                <a:effectLst/>
                <a:latin typeface="-apple-system"/>
              </a:rPr>
              <a:t>, Kasarani, Kenya</a:t>
            </a:r>
          </a:p>
          <a:p>
            <a:r>
              <a:rPr lang="en-US" dirty="0">
                <a:solidFill>
                  <a:srgbClr val="24292F"/>
                </a:solidFill>
                <a:latin typeface="-apple-system"/>
              </a:rPr>
              <a:t>Oct 24, 2022</a:t>
            </a:r>
            <a:endParaRPr lang="en-US" dirty="0"/>
          </a:p>
          <a:p>
            <a:endParaRPr lang="en-US" dirty="0"/>
          </a:p>
        </p:txBody>
      </p:sp>
      <p:pic>
        <p:nvPicPr>
          <p:cNvPr id="1028" name="Picture 4">
            <a:extLst>
              <a:ext uri="{FF2B5EF4-FFF2-40B4-BE49-F238E27FC236}">
                <a16:creationId xmlns:a16="http://schemas.microsoft.com/office/drawing/2014/main" id="{C26A146C-6F5B-C9A0-B446-3EC1B3CEA3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0702" y="5735637"/>
            <a:ext cx="2197100" cy="508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ogos &amp; Marks – Brand">
            <a:extLst>
              <a:ext uri="{FF2B5EF4-FFF2-40B4-BE49-F238E27FC236}">
                <a16:creationId xmlns:a16="http://schemas.microsoft.com/office/drawing/2014/main" id="{61B4F6AF-7C65-2C3D-4EEF-16FA1BB64B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3548" y="5513137"/>
            <a:ext cx="1226930" cy="84658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Utah State Aggies - Wikipedia">
            <a:extLst>
              <a:ext uri="{FF2B5EF4-FFF2-40B4-BE49-F238E27FC236}">
                <a16:creationId xmlns:a16="http://schemas.microsoft.com/office/drawing/2014/main" id="{B6579DFB-65EC-92CC-609E-8983CA8387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74816" y="5524939"/>
            <a:ext cx="1226930" cy="92939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ome">
            <a:extLst>
              <a:ext uri="{FF2B5EF4-FFF2-40B4-BE49-F238E27FC236}">
                <a16:creationId xmlns:a16="http://schemas.microsoft.com/office/drawing/2014/main" id="{C42CD1CE-A029-6A24-8F77-EFE109C3D8C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1502" y="5612006"/>
            <a:ext cx="1993901" cy="747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817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FED403-A05B-903F-E124-6EC5280086D3}"/>
              </a:ext>
            </a:extLst>
          </p:cNvPr>
          <p:cNvSpPr>
            <a:spLocks noGrp="1"/>
          </p:cNvSpPr>
          <p:nvPr>
            <p:ph idx="1"/>
          </p:nvPr>
        </p:nvSpPr>
        <p:spPr>
          <a:xfrm>
            <a:off x="656957" y="1384933"/>
            <a:ext cx="10515600" cy="4351338"/>
          </a:xfrm>
        </p:spPr>
        <p:txBody>
          <a:bodyPr>
            <a:normAutofit/>
          </a:bodyPr>
          <a:lstStyle/>
          <a:p>
            <a:pPr marL="0" indent="0">
              <a:buNone/>
            </a:pPr>
            <a:r>
              <a:rPr lang="en-US" dirty="0" err="1"/>
              <a:t>Metabol</a:t>
            </a:r>
            <a:r>
              <a:rPr lang="en-US" dirty="0"/>
              <a:t> = metabolism or metabolites. We are attempting to measure the chemical fingerprint of a sample</a:t>
            </a:r>
          </a:p>
          <a:p>
            <a:pPr marL="0" indent="0">
              <a:buNone/>
            </a:pPr>
            <a:endParaRPr lang="en-US" dirty="0"/>
          </a:p>
        </p:txBody>
      </p:sp>
      <p:sp>
        <p:nvSpPr>
          <p:cNvPr id="6" name="Title 1">
            <a:extLst>
              <a:ext uri="{FF2B5EF4-FFF2-40B4-BE49-F238E27FC236}">
                <a16:creationId xmlns:a16="http://schemas.microsoft.com/office/drawing/2014/main" id="{B3F1596E-5A59-D778-8363-B08C4E08D04C}"/>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What is (eco)metabolomics?</a:t>
            </a:r>
            <a:endParaRPr lang="en-US" dirty="0"/>
          </a:p>
        </p:txBody>
      </p:sp>
      <p:sp>
        <p:nvSpPr>
          <p:cNvPr id="7" name="TextBox 6">
            <a:extLst>
              <a:ext uri="{FF2B5EF4-FFF2-40B4-BE49-F238E27FC236}">
                <a16:creationId xmlns:a16="http://schemas.microsoft.com/office/drawing/2014/main" id="{79298959-D817-6F28-A400-70F0B6738B4A}"/>
              </a:ext>
            </a:extLst>
          </p:cNvPr>
          <p:cNvSpPr txBox="1"/>
          <p:nvPr/>
        </p:nvSpPr>
        <p:spPr>
          <a:xfrm>
            <a:off x="4187361" y="657984"/>
            <a:ext cx="3495572" cy="523220"/>
          </a:xfrm>
          <a:prstGeom prst="rect">
            <a:avLst/>
          </a:prstGeom>
          <a:noFill/>
        </p:spPr>
        <p:txBody>
          <a:bodyPr wrap="none" rtlCol="0">
            <a:spAutoFit/>
          </a:bodyPr>
          <a:lstStyle/>
          <a:p>
            <a:r>
              <a:rPr lang="en-US" sz="2800" dirty="0"/>
              <a:t>eco + </a:t>
            </a:r>
            <a:r>
              <a:rPr lang="en-US" sz="2800" b="1" dirty="0" err="1"/>
              <a:t>metabol</a:t>
            </a:r>
            <a:r>
              <a:rPr lang="en-US" sz="2800" dirty="0"/>
              <a:t> + omics</a:t>
            </a:r>
          </a:p>
        </p:txBody>
      </p:sp>
      <p:pic>
        <p:nvPicPr>
          <p:cNvPr id="6146" name="Picture 2">
            <a:extLst>
              <a:ext uri="{FF2B5EF4-FFF2-40B4-BE49-F238E27FC236}">
                <a16:creationId xmlns:a16="http://schemas.microsoft.com/office/drawing/2014/main" id="{45AABAAE-3E32-1275-516F-E8BA0FEF27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9929" y="2245705"/>
            <a:ext cx="3603202" cy="4085521"/>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B7DC30B-8DCC-4A72-124D-5501DE586F99}"/>
              </a:ext>
            </a:extLst>
          </p:cNvPr>
          <p:cNvSpPr txBox="1"/>
          <p:nvPr/>
        </p:nvSpPr>
        <p:spPr>
          <a:xfrm>
            <a:off x="6420679" y="2782669"/>
            <a:ext cx="4109458" cy="646331"/>
          </a:xfrm>
          <a:prstGeom prst="rect">
            <a:avLst/>
          </a:prstGeom>
          <a:noFill/>
        </p:spPr>
        <p:txBody>
          <a:bodyPr wrap="square" rtlCol="0">
            <a:spAutoFit/>
          </a:bodyPr>
          <a:lstStyle/>
          <a:p>
            <a:r>
              <a:rPr lang="en-US" dirty="0"/>
              <a:t>Composition – what metabolites present?</a:t>
            </a:r>
          </a:p>
          <a:p>
            <a:r>
              <a:rPr lang="en-US" dirty="0"/>
              <a:t>Quantity – how much of each is present?</a:t>
            </a:r>
          </a:p>
        </p:txBody>
      </p:sp>
      <p:sp>
        <p:nvSpPr>
          <p:cNvPr id="10" name="TextBox 9">
            <a:extLst>
              <a:ext uri="{FF2B5EF4-FFF2-40B4-BE49-F238E27FC236}">
                <a16:creationId xmlns:a16="http://schemas.microsoft.com/office/drawing/2014/main" id="{0D5E37AE-5B6B-93CB-3388-8B8E69F1FCF5}"/>
              </a:ext>
            </a:extLst>
          </p:cNvPr>
          <p:cNvSpPr txBox="1"/>
          <p:nvPr/>
        </p:nvSpPr>
        <p:spPr>
          <a:xfrm>
            <a:off x="291548" y="6461014"/>
            <a:ext cx="10343322" cy="369332"/>
          </a:xfrm>
          <a:prstGeom prst="rect">
            <a:avLst/>
          </a:prstGeom>
          <a:noFill/>
        </p:spPr>
        <p:txBody>
          <a:bodyPr wrap="square">
            <a:spAutoFit/>
          </a:bodyPr>
          <a:lstStyle/>
          <a:p>
            <a:r>
              <a:rPr lang="en-US" b="0" i="0" dirty="0">
                <a:solidFill>
                  <a:srgbClr val="333333"/>
                </a:solidFill>
                <a:effectLst/>
                <a:latin typeface="Open Sans" panose="020F0502020204030204" pitchFamily="34" charset="0"/>
              </a:rPr>
              <a:t>Representation of the cellular metabolome.</a:t>
            </a:r>
            <a:r>
              <a:rPr lang="en-US" b="0" i="0" dirty="0">
                <a:solidFill>
                  <a:srgbClr val="333333"/>
                </a:solidFill>
                <a:effectLst/>
                <a:latin typeface="Open Sans" panose="020B0606030504020204" pitchFamily="34" charset="0"/>
              </a:rPr>
              <a:t> (Modified from the </a:t>
            </a:r>
            <a:r>
              <a:rPr lang="en-US" b="0" i="0" u="sng" dirty="0">
                <a:solidFill>
                  <a:srgbClr val="0061AB"/>
                </a:solidFill>
                <a:effectLst/>
                <a:latin typeface="Open Sans" panose="020B0606030504020204" pitchFamily="34" charset="0"/>
                <a:hlinkClick r:id="rId3"/>
              </a:rPr>
              <a:t>KEGG Pathway Database</a:t>
            </a:r>
            <a:endParaRPr lang="en-US" dirty="0"/>
          </a:p>
        </p:txBody>
      </p:sp>
    </p:spTree>
    <p:extLst>
      <p:ext uri="{BB962C8B-B14F-4D97-AF65-F5344CB8AC3E}">
        <p14:creationId xmlns:p14="http://schemas.microsoft.com/office/powerpoint/2010/main" val="2004797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a:extLst>
              <a:ext uri="{FF2B5EF4-FFF2-40B4-BE49-F238E27FC236}">
                <a16:creationId xmlns:a16="http://schemas.microsoft.com/office/drawing/2014/main" id="{D7F82AF3-F5D6-81B7-FBAA-AB6252C3772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20" b="56715"/>
          <a:stretch/>
        </p:blipFill>
        <p:spPr bwMode="auto">
          <a:xfrm rot="699710">
            <a:off x="3099911" y="2991177"/>
            <a:ext cx="7219950" cy="2968487"/>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DFED403-A05B-903F-E124-6EC5280086D3}"/>
              </a:ext>
            </a:extLst>
          </p:cNvPr>
          <p:cNvSpPr>
            <a:spLocks noGrp="1"/>
          </p:cNvSpPr>
          <p:nvPr>
            <p:ph idx="1"/>
          </p:nvPr>
        </p:nvSpPr>
        <p:spPr>
          <a:xfrm>
            <a:off x="838200" y="1520687"/>
            <a:ext cx="10515600" cy="2857293"/>
          </a:xfrm>
        </p:spPr>
        <p:txBody>
          <a:bodyPr>
            <a:normAutofit/>
          </a:bodyPr>
          <a:lstStyle/>
          <a:p>
            <a:pPr marL="0" indent="0">
              <a:buNone/>
            </a:pPr>
            <a:r>
              <a:rPr lang="en-US" dirty="0"/>
              <a:t>Eco = ecology, and evolution – focus on understanding the influence of chemistry on ecological interactions or in shaping evolution.</a:t>
            </a:r>
          </a:p>
          <a:p>
            <a:pPr lvl="1"/>
            <a:r>
              <a:rPr lang="en-US" dirty="0"/>
              <a:t>(often) broad-scale – compares samples between species or across ecosystems</a:t>
            </a:r>
          </a:p>
          <a:p>
            <a:pPr marL="0" indent="0">
              <a:buNone/>
            </a:pPr>
            <a:endParaRPr lang="en-US" dirty="0"/>
          </a:p>
          <a:p>
            <a:endParaRPr lang="en-US" dirty="0"/>
          </a:p>
        </p:txBody>
      </p:sp>
      <p:sp>
        <p:nvSpPr>
          <p:cNvPr id="6" name="Title 1">
            <a:extLst>
              <a:ext uri="{FF2B5EF4-FFF2-40B4-BE49-F238E27FC236}">
                <a16:creationId xmlns:a16="http://schemas.microsoft.com/office/drawing/2014/main" id="{CAF84AA6-CD25-F6E7-FF55-01F8DB82369F}"/>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What is (eco)metabolomics?</a:t>
            </a:r>
          </a:p>
        </p:txBody>
      </p:sp>
      <p:sp>
        <p:nvSpPr>
          <p:cNvPr id="7" name="TextBox 6">
            <a:extLst>
              <a:ext uri="{FF2B5EF4-FFF2-40B4-BE49-F238E27FC236}">
                <a16:creationId xmlns:a16="http://schemas.microsoft.com/office/drawing/2014/main" id="{744E88B6-9C29-8B3C-D396-7E925450A1D2}"/>
              </a:ext>
            </a:extLst>
          </p:cNvPr>
          <p:cNvSpPr txBox="1"/>
          <p:nvPr/>
        </p:nvSpPr>
        <p:spPr>
          <a:xfrm>
            <a:off x="4187361" y="657984"/>
            <a:ext cx="3454792" cy="523220"/>
          </a:xfrm>
          <a:prstGeom prst="rect">
            <a:avLst/>
          </a:prstGeom>
          <a:noFill/>
        </p:spPr>
        <p:txBody>
          <a:bodyPr wrap="none" rtlCol="0">
            <a:spAutoFit/>
          </a:bodyPr>
          <a:lstStyle/>
          <a:p>
            <a:r>
              <a:rPr lang="en-US" sz="2800" b="1" dirty="0"/>
              <a:t>eco</a:t>
            </a:r>
            <a:r>
              <a:rPr lang="en-US" sz="2800" dirty="0"/>
              <a:t> + </a:t>
            </a:r>
            <a:r>
              <a:rPr lang="en-US" sz="2800" dirty="0" err="1"/>
              <a:t>metabol</a:t>
            </a:r>
            <a:r>
              <a:rPr lang="en-US" sz="2800" dirty="0"/>
              <a:t> + omics</a:t>
            </a:r>
          </a:p>
        </p:txBody>
      </p:sp>
      <p:sp>
        <p:nvSpPr>
          <p:cNvPr id="9" name="TextBox 8">
            <a:extLst>
              <a:ext uri="{FF2B5EF4-FFF2-40B4-BE49-F238E27FC236}">
                <a16:creationId xmlns:a16="http://schemas.microsoft.com/office/drawing/2014/main" id="{8462CCA0-2123-D208-A0F5-FE68E82092FA}"/>
              </a:ext>
            </a:extLst>
          </p:cNvPr>
          <p:cNvSpPr txBox="1"/>
          <p:nvPr/>
        </p:nvSpPr>
        <p:spPr>
          <a:xfrm>
            <a:off x="0" y="6211669"/>
            <a:ext cx="13050907" cy="646331"/>
          </a:xfrm>
          <a:prstGeom prst="rect">
            <a:avLst/>
          </a:prstGeom>
          <a:noFill/>
        </p:spPr>
        <p:txBody>
          <a:bodyPr wrap="square">
            <a:spAutoFit/>
          </a:bodyPr>
          <a:lstStyle/>
          <a:p>
            <a:pPr algn="l"/>
            <a:r>
              <a:rPr lang="en-US" b="0" i="0" dirty="0">
                <a:solidFill>
                  <a:srgbClr val="636363"/>
                </a:solidFill>
                <a:effectLst/>
                <a:latin typeface="Helvetica Neue Regular" panose="02000503000000020004" pitchFamily="2" charset="0"/>
              </a:rPr>
              <a:t>Spatial and evolutionary predictability of phytochemical diversity</a:t>
            </a:r>
          </a:p>
          <a:p>
            <a:pPr algn="l"/>
            <a:r>
              <a:rPr lang="en-US" b="0" i="0" dirty="0">
                <a:solidFill>
                  <a:srgbClr val="19BFE2"/>
                </a:solidFill>
                <a:effectLst/>
                <a:latin typeface="Helvetica Neue Regular" panose="02000503000000020004" pitchFamily="2" charset="0"/>
                <a:hlinkClick r:id="rId3"/>
              </a:rPr>
              <a:t>https://doi.org/10.1073/PNAS.2013344118</a:t>
            </a:r>
            <a:endParaRPr lang="en-US" b="0" i="0" dirty="0">
              <a:solidFill>
                <a:srgbClr val="636363"/>
              </a:solidFill>
              <a:effectLst/>
              <a:latin typeface="Helvetica Neue Regular" panose="02000503000000020004" pitchFamily="2" charset="0"/>
            </a:endParaRPr>
          </a:p>
        </p:txBody>
      </p:sp>
      <p:sp>
        <p:nvSpPr>
          <p:cNvPr id="11" name="TextBox 10">
            <a:extLst>
              <a:ext uri="{FF2B5EF4-FFF2-40B4-BE49-F238E27FC236}">
                <a16:creationId xmlns:a16="http://schemas.microsoft.com/office/drawing/2014/main" id="{67D15567-A2A6-B079-B4CD-39309D7AC3C0}"/>
              </a:ext>
            </a:extLst>
          </p:cNvPr>
          <p:cNvSpPr txBox="1"/>
          <p:nvPr/>
        </p:nvSpPr>
        <p:spPr>
          <a:xfrm>
            <a:off x="6709886" y="5333688"/>
            <a:ext cx="6525038" cy="369332"/>
          </a:xfrm>
          <a:prstGeom prst="rect">
            <a:avLst/>
          </a:prstGeom>
          <a:noFill/>
        </p:spPr>
        <p:txBody>
          <a:bodyPr wrap="square">
            <a:spAutoFit/>
          </a:bodyPr>
          <a:lstStyle/>
          <a:p>
            <a:r>
              <a:rPr lang="en-US" dirty="0">
                <a:solidFill>
                  <a:srgbClr val="636363"/>
                </a:solidFill>
                <a:latin typeface="Helvetica Neue Regular" panose="02000503000000020004" pitchFamily="2" charset="0"/>
              </a:rPr>
              <a:t>P</a:t>
            </a:r>
            <a:r>
              <a:rPr lang="en-US" b="0" i="0" dirty="0">
                <a:solidFill>
                  <a:srgbClr val="636363"/>
                </a:solidFill>
                <a:effectLst/>
                <a:latin typeface="Helvetica Neue Regular" panose="02000503000000020004" pitchFamily="2" charset="0"/>
              </a:rPr>
              <a:t>hytochemical </a:t>
            </a:r>
            <a:r>
              <a:rPr lang="en-US" dirty="0">
                <a:solidFill>
                  <a:srgbClr val="636363"/>
                </a:solidFill>
                <a:latin typeface="Helvetica Neue Regular" panose="02000503000000020004" pitchFamily="2" charset="0"/>
              </a:rPr>
              <a:t>D</a:t>
            </a:r>
            <a:r>
              <a:rPr lang="en-US" b="0" i="0" dirty="0">
                <a:solidFill>
                  <a:srgbClr val="636363"/>
                </a:solidFill>
                <a:effectLst/>
                <a:latin typeface="Helvetica Neue Regular" panose="02000503000000020004" pitchFamily="2" charset="0"/>
              </a:rPr>
              <a:t>iversity</a:t>
            </a:r>
            <a:endParaRPr lang="en-US" dirty="0"/>
          </a:p>
        </p:txBody>
      </p:sp>
    </p:spTree>
    <p:extLst>
      <p:ext uri="{BB962C8B-B14F-4D97-AF65-F5344CB8AC3E}">
        <p14:creationId xmlns:p14="http://schemas.microsoft.com/office/powerpoint/2010/main" val="32137344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AF84AA6-CD25-F6E7-FF55-01F8DB82369F}"/>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What is (eco)metabolomics?</a:t>
            </a:r>
          </a:p>
        </p:txBody>
      </p:sp>
      <p:sp>
        <p:nvSpPr>
          <p:cNvPr id="7" name="TextBox 6">
            <a:extLst>
              <a:ext uri="{FF2B5EF4-FFF2-40B4-BE49-F238E27FC236}">
                <a16:creationId xmlns:a16="http://schemas.microsoft.com/office/drawing/2014/main" id="{744E88B6-9C29-8B3C-D396-7E925450A1D2}"/>
              </a:ext>
            </a:extLst>
          </p:cNvPr>
          <p:cNvSpPr txBox="1"/>
          <p:nvPr/>
        </p:nvSpPr>
        <p:spPr>
          <a:xfrm>
            <a:off x="4187361" y="657984"/>
            <a:ext cx="3454792" cy="523220"/>
          </a:xfrm>
          <a:prstGeom prst="rect">
            <a:avLst/>
          </a:prstGeom>
          <a:noFill/>
        </p:spPr>
        <p:txBody>
          <a:bodyPr wrap="none" rtlCol="0">
            <a:spAutoFit/>
          </a:bodyPr>
          <a:lstStyle/>
          <a:p>
            <a:r>
              <a:rPr lang="en-US" sz="2800" b="1" dirty="0"/>
              <a:t>eco</a:t>
            </a:r>
            <a:r>
              <a:rPr lang="en-US" sz="2800" dirty="0"/>
              <a:t> + </a:t>
            </a:r>
            <a:r>
              <a:rPr lang="en-US" sz="2800" dirty="0" err="1"/>
              <a:t>metabol</a:t>
            </a:r>
            <a:r>
              <a:rPr lang="en-US" sz="2800" dirty="0"/>
              <a:t> + omics</a:t>
            </a:r>
          </a:p>
        </p:txBody>
      </p:sp>
      <p:sp>
        <p:nvSpPr>
          <p:cNvPr id="4" name="Title 1">
            <a:extLst>
              <a:ext uri="{FF2B5EF4-FFF2-40B4-BE49-F238E27FC236}">
                <a16:creationId xmlns:a16="http://schemas.microsoft.com/office/drawing/2014/main" id="{B0F4B80A-9F0B-B28D-8A69-D088B755824A}"/>
              </a:ext>
            </a:extLst>
          </p:cNvPr>
          <p:cNvSpPr>
            <a:spLocks noGrp="1"/>
          </p:cNvSpPr>
          <p:nvPr>
            <p:ph type="title"/>
          </p:nvPr>
        </p:nvSpPr>
        <p:spPr>
          <a:xfrm>
            <a:off x="838200" y="2511978"/>
            <a:ext cx="10515600" cy="1325563"/>
          </a:xfrm>
        </p:spPr>
        <p:txBody>
          <a:bodyPr>
            <a:normAutofit fontScale="90000"/>
          </a:bodyPr>
          <a:lstStyle/>
          <a:p>
            <a:r>
              <a:rPr lang="en-US" dirty="0"/>
              <a:t>Ecometabolomics – measure chemical variation between samples to understand ecology and evolution </a:t>
            </a:r>
          </a:p>
        </p:txBody>
      </p:sp>
      <p:sp>
        <p:nvSpPr>
          <p:cNvPr id="5" name="TextBox 4">
            <a:extLst>
              <a:ext uri="{FF2B5EF4-FFF2-40B4-BE49-F238E27FC236}">
                <a16:creationId xmlns:a16="http://schemas.microsoft.com/office/drawing/2014/main" id="{95094D96-2F83-7859-95DE-A02A2A6F9480}"/>
              </a:ext>
            </a:extLst>
          </p:cNvPr>
          <p:cNvSpPr txBox="1"/>
          <p:nvPr/>
        </p:nvSpPr>
        <p:spPr>
          <a:xfrm>
            <a:off x="3474609" y="4770782"/>
            <a:ext cx="5242782" cy="523220"/>
          </a:xfrm>
          <a:prstGeom prst="rect">
            <a:avLst/>
          </a:prstGeom>
          <a:noFill/>
        </p:spPr>
        <p:txBody>
          <a:bodyPr wrap="none" rtlCol="0">
            <a:spAutoFit/>
          </a:bodyPr>
          <a:lstStyle/>
          <a:p>
            <a:r>
              <a:rPr lang="en-US" sz="2800" dirty="0">
                <a:solidFill>
                  <a:srgbClr val="FF0000"/>
                </a:solidFill>
              </a:rPr>
              <a:t>How do we use ecometabolomics?</a:t>
            </a:r>
          </a:p>
        </p:txBody>
      </p:sp>
    </p:spTree>
    <p:extLst>
      <p:ext uri="{BB962C8B-B14F-4D97-AF65-F5344CB8AC3E}">
        <p14:creationId xmlns:p14="http://schemas.microsoft.com/office/powerpoint/2010/main" val="1860600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62BD62A-6A98-7687-A630-ADBB137E4658}"/>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How do we use ecometabolomics?</a:t>
            </a:r>
          </a:p>
        </p:txBody>
      </p:sp>
      <p:sp>
        <p:nvSpPr>
          <p:cNvPr id="4" name="TextBox 3">
            <a:extLst>
              <a:ext uri="{FF2B5EF4-FFF2-40B4-BE49-F238E27FC236}">
                <a16:creationId xmlns:a16="http://schemas.microsoft.com/office/drawing/2014/main" id="{F7B09AF1-A5FD-92AF-509C-F4198175B9A0}"/>
              </a:ext>
            </a:extLst>
          </p:cNvPr>
          <p:cNvSpPr txBox="1"/>
          <p:nvPr/>
        </p:nvSpPr>
        <p:spPr>
          <a:xfrm>
            <a:off x="735496" y="1411357"/>
            <a:ext cx="2299860" cy="369332"/>
          </a:xfrm>
          <a:prstGeom prst="rect">
            <a:avLst/>
          </a:prstGeom>
          <a:noFill/>
        </p:spPr>
        <p:txBody>
          <a:bodyPr wrap="none" rtlCol="0">
            <a:spAutoFit/>
          </a:bodyPr>
          <a:lstStyle/>
          <a:p>
            <a:r>
              <a:rPr lang="en-US" dirty="0"/>
              <a:t>What do we measure?</a:t>
            </a:r>
          </a:p>
        </p:txBody>
      </p:sp>
      <p:sp>
        <p:nvSpPr>
          <p:cNvPr id="5" name="TextBox 4">
            <a:extLst>
              <a:ext uri="{FF2B5EF4-FFF2-40B4-BE49-F238E27FC236}">
                <a16:creationId xmlns:a16="http://schemas.microsoft.com/office/drawing/2014/main" id="{C4A662D2-C888-33CB-237D-A9406DB2F864}"/>
              </a:ext>
            </a:extLst>
          </p:cNvPr>
          <p:cNvSpPr txBox="1"/>
          <p:nvPr/>
        </p:nvSpPr>
        <p:spPr>
          <a:xfrm>
            <a:off x="934278" y="2398470"/>
            <a:ext cx="4778937" cy="369332"/>
          </a:xfrm>
          <a:prstGeom prst="rect">
            <a:avLst/>
          </a:prstGeom>
          <a:noFill/>
        </p:spPr>
        <p:txBody>
          <a:bodyPr wrap="none" rtlCol="0">
            <a:spAutoFit/>
          </a:bodyPr>
          <a:lstStyle/>
          <a:p>
            <a:r>
              <a:rPr lang="en-US" dirty="0"/>
              <a:t>Often plants… but can be any biological sample…</a:t>
            </a:r>
          </a:p>
        </p:txBody>
      </p:sp>
    </p:spTree>
    <p:extLst>
      <p:ext uri="{BB962C8B-B14F-4D97-AF65-F5344CB8AC3E}">
        <p14:creationId xmlns:p14="http://schemas.microsoft.com/office/powerpoint/2010/main" val="754877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98236403-C0E6-4476-52CA-13F8EACFACE3}"/>
              </a:ext>
            </a:extLst>
          </p:cNvPr>
          <p:cNvSpPr/>
          <p:nvPr/>
        </p:nvSpPr>
        <p:spPr>
          <a:xfrm>
            <a:off x="3932683" y="432486"/>
            <a:ext cx="8220101" cy="6425513"/>
          </a:xfrm>
          <a:prstGeom prst="roundRect">
            <a:avLst/>
          </a:prstGeom>
          <a:solidFill>
            <a:schemeClr val="accent1">
              <a:lumMod val="20000"/>
              <a:lumOff val="8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376BA202-6744-0D1E-D2A0-BB44F19C2CD3}"/>
              </a:ext>
            </a:extLst>
          </p:cNvPr>
          <p:cNvSpPr/>
          <p:nvPr/>
        </p:nvSpPr>
        <p:spPr>
          <a:xfrm>
            <a:off x="4687614" y="1622420"/>
            <a:ext cx="4730102" cy="3553376"/>
          </a:xfrm>
          <a:prstGeom prst="round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a:extLst>
              <a:ext uri="{FF2B5EF4-FFF2-40B4-BE49-F238E27FC236}">
                <a16:creationId xmlns:a16="http://schemas.microsoft.com/office/drawing/2014/main" id="{19B0E787-DC57-7D74-A2E0-CD4AE86D2D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15" y="118726"/>
            <a:ext cx="3830407" cy="249809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Figure1.jpg">
            <a:extLst>
              <a:ext uri="{FF2B5EF4-FFF2-40B4-BE49-F238E27FC236}">
                <a16:creationId xmlns:a16="http://schemas.microsoft.com/office/drawing/2014/main" id="{0FABA328-0C41-2E02-FCA6-83378F156A1C}"/>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899" b="43849" l="18472" r="85999">
                        <a14:foregroundMark x1="28967" y1="22839" x2="43703" y2="22954"/>
                        <a14:foregroundMark x1="27246" y1="20127" x2="27834" y2="31727"/>
                        <a14:foregroundMark x1="27540" y1="18020" x2="32452" y2="18363"/>
                        <a14:foregroundMark x1="27393" y1="35305" x2="29282" y2="35778"/>
                        <a14:foregroundMark x1="61104" y1="38539" x2="68115" y2="38834"/>
                        <a14:foregroundMark x1="67065" y1="30551" x2="66772" y2="36546"/>
                        <a14:foregroundMark x1="31549" y1="5130" x2="31171" y2="18657"/>
                        <a14:foregroundMark x1="28212" y1="5375" x2="28212" y2="16256"/>
                        <a14:foregroundMark x1="26490" y1="5489" x2="26931" y2="19490"/>
                        <a14:foregroundMark x1="26868" y1="4542" x2="69102" y2="4493"/>
                        <a14:foregroundMark x1="39169" y1="1552" x2="57851" y2="1846"/>
                        <a14:foregroundMark x1="68052" y1="34194" x2="67821" y2="30959"/>
                        <a14:foregroundMark x1="35768" y1="38311" x2="38266" y2="36840"/>
                        <a14:foregroundMark x1="68430" y1="6257" x2="68430" y2="8250"/>
                        <a14:foregroundMark x1="65848" y1="899" x2="68199" y2="3431"/>
                        <a14:foregroundMark x1="71222" y1="43849" x2="71222" y2="43849"/>
                        <a14:foregroundMark x1="30856" y1="38376" x2="28442" y2="36840"/>
                        <a14:backgroundMark x1="33291" y1="25306" x2="33291" y2="25306"/>
                        <a14:backgroundMark x1="32914" y1="20013" x2="32914" y2="20013"/>
                        <a14:backgroundMark x1="32914" y1="20013" x2="32914" y2="20013"/>
                        <a14:backgroundMark x1="31549" y1="28427" x2="31549" y2="28427"/>
                        <a14:backgroundMark x1="25798" y1="38490" x2="23237" y2="38539"/>
                        <a14:backgroundMark x1="27834" y1="38017" x2="22250" y2="37788"/>
                      </a14:backgroundRemoval>
                    </a14:imgEffect>
                  </a14:imgLayer>
                </a14:imgProps>
              </a:ext>
            </a:extLst>
          </a:blip>
          <a:srcRect l="15228" r="6015" b="59259"/>
          <a:stretch>
            <a:fillRect/>
          </a:stretch>
        </p:blipFill>
        <p:spPr bwMode="auto">
          <a:xfrm>
            <a:off x="4362357" y="1890998"/>
            <a:ext cx="6738405" cy="3358813"/>
          </a:xfrm>
          <a:prstGeom prst="rect">
            <a:avLst/>
          </a:prstGeom>
          <a:noFill/>
          <a:ln w="9525">
            <a:noFill/>
            <a:miter lim="800000"/>
            <a:headEnd/>
            <a:tailEnd/>
          </a:ln>
        </p:spPr>
      </p:pic>
      <p:pic>
        <p:nvPicPr>
          <p:cNvPr id="7" name="Picture 6">
            <a:extLst>
              <a:ext uri="{FF2B5EF4-FFF2-40B4-BE49-F238E27FC236}">
                <a16:creationId xmlns:a16="http://schemas.microsoft.com/office/drawing/2014/main" id="{9E4ED432-984E-3901-3C84-A6EEDCEE4A3F}"/>
              </a:ext>
            </a:extLst>
          </p:cNvPr>
          <p:cNvPicPr>
            <a:picLocks noChangeAspect="1"/>
          </p:cNvPicPr>
          <p:nvPr/>
        </p:nvPicPr>
        <p:blipFill>
          <a:blip r:embed="rId6"/>
          <a:srcRect/>
          <a:stretch>
            <a:fillRect/>
          </a:stretch>
        </p:blipFill>
        <p:spPr bwMode="auto">
          <a:xfrm>
            <a:off x="10172647" y="1736739"/>
            <a:ext cx="1380220" cy="977900"/>
          </a:xfrm>
          <a:prstGeom prst="rect">
            <a:avLst/>
          </a:prstGeom>
          <a:noFill/>
          <a:ln w="9525">
            <a:noFill/>
            <a:miter lim="800000"/>
            <a:headEnd/>
            <a:tailEnd/>
          </a:ln>
        </p:spPr>
      </p:pic>
      <p:pic>
        <p:nvPicPr>
          <p:cNvPr id="15" name="Picture 11">
            <a:extLst>
              <a:ext uri="{FF2B5EF4-FFF2-40B4-BE49-F238E27FC236}">
                <a16:creationId xmlns:a16="http://schemas.microsoft.com/office/drawing/2014/main" id="{75971D58-C75F-CAA8-1E13-CA0E60D65078}"/>
              </a:ext>
            </a:extLst>
          </p:cNvPr>
          <p:cNvPicPr>
            <a:picLocks noChangeAspect="1"/>
          </p:cNvPicPr>
          <p:nvPr/>
        </p:nvPicPr>
        <p:blipFill>
          <a:blip r:embed="rId7"/>
          <a:srcRect/>
          <a:stretch>
            <a:fillRect/>
          </a:stretch>
        </p:blipFill>
        <p:spPr bwMode="auto">
          <a:xfrm>
            <a:off x="7580484" y="5546943"/>
            <a:ext cx="1759312" cy="989048"/>
          </a:xfrm>
          <a:prstGeom prst="rect">
            <a:avLst/>
          </a:prstGeom>
          <a:noFill/>
          <a:ln w="9525">
            <a:noFill/>
            <a:miter lim="800000"/>
            <a:headEnd/>
            <a:tailEnd/>
          </a:ln>
        </p:spPr>
      </p:pic>
      <p:sp>
        <p:nvSpPr>
          <p:cNvPr id="19" name="TextBox 18">
            <a:extLst>
              <a:ext uri="{FF2B5EF4-FFF2-40B4-BE49-F238E27FC236}">
                <a16:creationId xmlns:a16="http://schemas.microsoft.com/office/drawing/2014/main" id="{CEADE452-DFF6-41D7-5AE7-5D066AB807CC}"/>
              </a:ext>
            </a:extLst>
          </p:cNvPr>
          <p:cNvSpPr txBox="1"/>
          <p:nvPr/>
        </p:nvSpPr>
        <p:spPr>
          <a:xfrm>
            <a:off x="10306145" y="1348157"/>
            <a:ext cx="1038566" cy="369332"/>
          </a:xfrm>
          <a:prstGeom prst="rect">
            <a:avLst/>
          </a:prstGeom>
          <a:noFill/>
        </p:spPr>
        <p:txBody>
          <a:bodyPr wrap="square" rtlCol="0">
            <a:spAutoFit/>
          </a:bodyPr>
          <a:lstStyle/>
          <a:p>
            <a:r>
              <a:rPr lang="en-US" dirty="0">
                <a:solidFill>
                  <a:srgbClr val="7E0F7E"/>
                </a:solidFill>
              </a:rPr>
              <a:t>caffeine</a:t>
            </a:r>
          </a:p>
        </p:txBody>
      </p:sp>
      <p:cxnSp>
        <p:nvCxnSpPr>
          <p:cNvPr id="3" name="Curved Connector 2">
            <a:extLst>
              <a:ext uri="{FF2B5EF4-FFF2-40B4-BE49-F238E27FC236}">
                <a16:creationId xmlns:a16="http://schemas.microsoft.com/office/drawing/2014/main" id="{D6D4F3E4-D261-44D5-2173-F930BBC788EF}"/>
              </a:ext>
            </a:extLst>
          </p:cNvPr>
          <p:cNvCxnSpPr>
            <a:cxnSpLocks/>
          </p:cNvCxnSpPr>
          <p:nvPr/>
        </p:nvCxnSpPr>
        <p:spPr>
          <a:xfrm>
            <a:off x="3613259" y="1555246"/>
            <a:ext cx="3072177" cy="713448"/>
          </a:xfrm>
          <a:prstGeom prst="curvedConnector3">
            <a:avLst>
              <a:gd name="adj1" fmla="val 50000"/>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6148F92-50EB-DA3F-9B71-C8D4984AE10D}"/>
              </a:ext>
            </a:extLst>
          </p:cNvPr>
          <p:cNvSpPr txBox="1"/>
          <p:nvPr/>
        </p:nvSpPr>
        <p:spPr>
          <a:xfrm>
            <a:off x="6059907" y="1612436"/>
            <a:ext cx="2089355" cy="369332"/>
          </a:xfrm>
          <a:prstGeom prst="rect">
            <a:avLst/>
          </a:prstGeom>
          <a:noFill/>
        </p:spPr>
        <p:txBody>
          <a:bodyPr wrap="none" rtlCol="0">
            <a:spAutoFit/>
          </a:bodyPr>
          <a:lstStyle/>
          <a:p>
            <a:r>
              <a:rPr lang="en-US" dirty="0"/>
              <a:t>Primary Metabolism</a:t>
            </a:r>
          </a:p>
        </p:txBody>
      </p:sp>
      <p:sp>
        <p:nvSpPr>
          <p:cNvPr id="27" name="TextBox 26">
            <a:extLst>
              <a:ext uri="{FF2B5EF4-FFF2-40B4-BE49-F238E27FC236}">
                <a16:creationId xmlns:a16="http://schemas.microsoft.com/office/drawing/2014/main" id="{FB468884-3039-49E7-BCDA-546F8915E3BA}"/>
              </a:ext>
            </a:extLst>
          </p:cNvPr>
          <p:cNvSpPr txBox="1"/>
          <p:nvPr/>
        </p:nvSpPr>
        <p:spPr>
          <a:xfrm>
            <a:off x="6024844" y="527805"/>
            <a:ext cx="4461671" cy="523220"/>
          </a:xfrm>
          <a:prstGeom prst="rect">
            <a:avLst/>
          </a:prstGeom>
          <a:noFill/>
        </p:spPr>
        <p:txBody>
          <a:bodyPr wrap="none" rtlCol="0">
            <a:spAutoFit/>
          </a:bodyPr>
          <a:lstStyle/>
          <a:p>
            <a:r>
              <a:rPr lang="en-US" sz="2800" b="1" dirty="0"/>
              <a:t>Plant Secondary Metabolism</a:t>
            </a:r>
          </a:p>
        </p:txBody>
      </p:sp>
      <p:sp>
        <p:nvSpPr>
          <p:cNvPr id="32" name="TextBox 31">
            <a:extLst>
              <a:ext uri="{FF2B5EF4-FFF2-40B4-BE49-F238E27FC236}">
                <a16:creationId xmlns:a16="http://schemas.microsoft.com/office/drawing/2014/main" id="{F21DF920-01EB-D5C7-9A18-FDBEE4C1C7B1}"/>
              </a:ext>
            </a:extLst>
          </p:cNvPr>
          <p:cNvSpPr txBox="1"/>
          <p:nvPr/>
        </p:nvSpPr>
        <p:spPr>
          <a:xfrm>
            <a:off x="10796837" y="2799895"/>
            <a:ext cx="1095748" cy="369332"/>
          </a:xfrm>
          <a:prstGeom prst="rect">
            <a:avLst/>
          </a:prstGeom>
          <a:noFill/>
        </p:spPr>
        <p:txBody>
          <a:bodyPr wrap="square" rtlCol="0">
            <a:spAutoFit/>
          </a:bodyPr>
          <a:lstStyle/>
          <a:p>
            <a:r>
              <a:rPr lang="en-US" dirty="0">
                <a:solidFill>
                  <a:schemeClr val="accent2"/>
                </a:solidFill>
              </a:rPr>
              <a:t>morphine</a:t>
            </a:r>
          </a:p>
        </p:txBody>
      </p:sp>
      <p:pic>
        <p:nvPicPr>
          <p:cNvPr id="1028" name="Picture 4">
            <a:extLst>
              <a:ext uri="{FF2B5EF4-FFF2-40B4-BE49-F238E27FC236}">
                <a16:creationId xmlns:a16="http://schemas.microsoft.com/office/drawing/2014/main" id="{AFA39062-01C1-4267-6384-98733CB397D3}"/>
              </a:ext>
            </a:extLst>
          </p:cNvPr>
          <p:cNvPicPr>
            <a:picLocks noChangeAspect="1" noChangeArrowheads="1"/>
          </p:cNvPicPr>
          <p:nvPr/>
        </p:nvPicPr>
        <p:blipFill>
          <a:blip r:embed="rId8">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0486515" y="3111343"/>
            <a:ext cx="1307693" cy="111227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5C760F5B-1BBC-61A7-27E7-9CB54A39BA37}"/>
              </a:ext>
            </a:extLst>
          </p:cNvPr>
          <p:cNvPicPr>
            <a:picLocks noChangeAspect="1" noChangeArrowheads="1"/>
          </p:cNvPicPr>
          <p:nvPr/>
        </p:nvPicPr>
        <p:blipFill>
          <a:blip r:embed="rId9">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437183" y="4612978"/>
            <a:ext cx="2197736" cy="2123013"/>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35">
            <a:extLst>
              <a:ext uri="{FF2B5EF4-FFF2-40B4-BE49-F238E27FC236}">
                <a16:creationId xmlns:a16="http://schemas.microsoft.com/office/drawing/2014/main" id="{B7A8ED73-9835-C4A6-C485-EB83B111B019}"/>
              </a:ext>
            </a:extLst>
          </p:cNvPr>
          <p:cNvSpPr txBox="1"/>
          <p:nvPr/>
        </p:nvSpPr>
        <p:spPr>
          <a:xfrm>
            <a:off x="9466977" y="4281500"/>
            <a:ext cx="1095748" cy="369332"/>
          </a:xfrm>
          <a:prstGeom prst="rect">
            <a:avLst/>
          </a:prstGeom>
          <a:noFill/>
        </p:spPr>
        <p:txBody>
          <a:bodyPr wrap="square" rtlCol="0">
            <a:spAutoFit/>
          </a:bodyPr>
          <a:lstStyle/>
          <a:p>
            <a:r>
              <a:rPr lang="en-US" dirty="0">
                <a:solidFill>
                  <a:schemeClr val="accent2"/>
                </a:solidFill>
              </a:rPr>
              <a:t>lignin</a:t>
            </a:r>
          </a:p>
        </p:txBody>
      </p:sp>
      <p:pic>
        <p:nvPicPr>
          <p:cNvPr id="1034" name="Picture 10">
            <a:extLst>
              <a:ext uri="{FF2B5EF4-FFF2-40B4-BE49-F238E27FC236}">
                <a16:creationId xmlns:a16="http://schemas.microsoft.com/office/drawing/2014/main" id="{A677A30C-BB65-08DB-C6EF-24973B0E6998}"/>
              </a:ext>
            </a:extLst>
          </p:cNvPr>
          <p:cNvPicPr>
            <a:picLocks noChangeAspect="1" noChangeArrowheads="1"/>
          </p:cNvPicPr>
          <p:nvPr/>
        </p:nvPicPr>
        <p:blipFill>
          <a:blip r:embed="rId10">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rot="1830362">
            <a:off x="4035796" y="5068493"/>
            <a:ext cx="2926805" cy="1196636"/>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29">
            <a:extLst>
              <a:ext uri="{FF2B5EF4-FFF2-40B4-BE49-F238E27FC236}">
                <a16:creationId xmlns:a16="http://schemas.microsoft.com/office/drawing/2014/main" id="{C0140844-9BB0-05D7-93ED-ED01F44AE5C7}"/>
              </a:ext>
            </a:extLst>
          </p:cNvPr>
          <p:cNvSpPr txBox="1"/>
          <p:nvPr/>
        </p:nvSpPr>
        <p:spPr>
          <a:xfrm>
            <a:off x="5591855" y="5259708"/>
            <a:ext cx="1008289" cy="369332"/>
          </a:xfrm>
          <a:prstGeom prst="rect">
            <a:avLst/>
          </a:prstGeom>
          <a:noFill/>
        </p:spPr>
        <p:txBody>
          <a:bodyPr wrap="none" rtlCol="0">
            <a:spAutoFit/>
          </a:bodyPr>
          <a:lstStyle/>
          <a:p>
            <a:r>
              <a:rPr lang="en-US" dirty="0">
                <a:solidFill>
                  <a:srgbClr val="00B050"/>
                </a:solidFill>
              </a:rPr>
              <a:t>Digitoxin</a:t>
            </a:r>
          </a:p>
        </p:txBody>
      </p:sp>
      <p:sp>
        <p:nvSpPr>
          <p:cNvPr id="2" name="TextBox 1">
            <a:extLst>
              <a:ext uri="{FF2B5EF4-FFF2-40B4-BE49-F238E27FC236}">
                <a16:creationId xmlns:a16="http://schemas.microsoft.com/office/drawing/2014/main" id="{C51B286B-5BBF-10D1-1C72-08B52F88A436}"/>
              </a:ext>
            </a:extLst>
          </p:cNvPr>
          <p:cNvSpPr txBox="1"/>
          <p:nvPr/>
        </p:nvSpPr>
        <p:spPr>
          <a:xfrm>
            <a:off x="397792" y="3353579"/>
            <a:ext cx="3302476" cy="2862322"/>
          </a:xfrm>
          <a:prstGeom prst="rect">
            <a:avLst/>
          </a:prstGeom>
          <a:noFill/>
        </p:spPr>
        <p:txBody>
          <a:bodyPr wrap="square" rtlCol="0">
            <a:spAutoFit/>
          </a:bodyPr>
          <a:lstStyle/>
          <a:p>
            <a:pPr marL="285750" indent="-285750">
              <a:buFont typeface="Arial" panose="020B0604020202020204" pitchFamily="34" charset="0"/>
              <a:buChar char="•"/>
            </a:pPr>
            <a:r>
              <a:rPr lang="en-US" dirty="0"/>
              <a:t>Mediate ecological interactions (defense or mutualisms)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800,000 to 1,000,000 compounds across plant kingdom</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Up to 50% of leaf dry weight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104038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2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3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1" grpId="0" animBg="1"/>
      <p:bldP spid="19" grpId="0"/>
      <p:bldP spid="22" grpId="0"/>
      <p:bldP spid="27" grpId="0"/>
      <p:bldP spid="32" grpId="0"/>
      <p:bldP spid="36" grpId="0"/>
      <p:bldP spid="3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A2202BB-BA24-78C1-B72D-A18630827012}"/>
              </a:ext>
            </a:extLst>
          </p:cNvPr>
          <p:cNvPicPr>
            <a:picLocks noChangeAspect="1"/>
          </p:cNvPicPr>
          <p:nvPr/>
        </p:nvPicPr>
        <p:blipFill rotWithShape="1">
          <a:blip r:embed="rId3"/>
          <a:srcRect l="-2" t="39898" r="-104" b="1"/>
          <a:stretch/>
        </p:blipFill>
        <p:spPr>
          <a:xfrm>
            <a:off x="-139148" y="2371561"/>
            <a:ext cx="11777869" cy="4347291"/>
          </a:xfrm>
          <a:prstGeom prst="rect">
            <a:avLst/>
          </a:prstGeom>
        </p:spPr>
      </p:pic>
      <p:sp>
        <p:nvSpPr>
          <p:cNvPr id="2" name="Title 1">
            <a:extLst>
              <a:ext uri="{FF2B5EF4-FFF2-40B4-BE49-F238E27FC236}">
                <a16:creationId xmlns:a16="http://schemas.microsoft.com/office/drawing/2014/main" id="{24FD3BDC-AA05-D4A9-85ED-7401E523C7F4}"/>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How do we use ecometabolomics?</a:t>
            </a:r>
          </a:p>
        </p:txBody>
      </p:sp>
      <p:sp>
        <p:nvSpPr>
          <p:cNvPr id="5" name="TextBox 4">
            <a:extLst>
              <a:ext uri="{FF2B5EF4-FFF2-40B4-BE49-F238E27FC236}">
                <a16:creationId xmlns:a16="http://schemas.microsoft.com/office/drawing/2014/main" id="{2684321B-C609-C270-AE41-88AF3564DC8C}"/>
              </a:ext>
            </a:extLst>
          </p:cNvPr>
          <p:cNvSpPr txBox="1"/>
          <p:nvPr/>
        </p:nvSpPr>
        <p:spPr>
          <a:xfrm>
            <a:off x="851616" y="959409"/>
            <a:ext cx="5244384" cy="584775"/>
          </a:xfrm>
          <a:prstGeom prst="rect">
            <a:avLst/>
          </a:prstGeom>
          <a:noFill/>
        </p:spPr>
        <p:txBody>
          <a:bodyPr wrap="none" rtlCol="0">
            <a:spAutoFit/>
          </a:bodyPr>
          <a:lstStyle/>
          <a:p>
            <a:r>
              <a:rPr lang="en-US" sz="3200" dirty="0"/>
              <a:t>At what scale do we measure?</a:t>
            </a:r>
          </a:p>
        </p:txBody>
      </p:sp>
      <p:sp>
        <p:nvSpPr>
          <p:cNvPr id="6" name="Rectangle 5">
            <a:extLst>
              <a:ext uri="{FF2B5EF4-FFF2-40B4-BE49-F238E27FC236}">
                <a16:creationId xmlns:a16="http://schemas.microsoft.com/office/drawing/2014/main" id="{BCBBFE10-EE0E-BF90-F82D-735316042A8C}"/>
              </a:ext>
            </a:extLst>
          </p:cNvPr>
          <p:cNvSpPr/>
          <p:nvPr/>
        </p:nvSpPr>
        <p:spPr>
          <a:xfrm>
            <a:off x="2395330" y="2504662"/>
            <a:ext cx="2445027" cy="32401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 name="Rectangle 8">
            <a:extLst>
              <a:ext uri="{FF2B5EF4-FFF2-40B4-BE49-F238E27FC236}">
                <a16:creationId xmlns:a16="http://schemas.microsoft.com/office/drawing/2014/main" id="{6E0983F5-C825-013E-C90F-CFB9F0AC438A}"/>
              </a:ext>
            </a:extLst>
          </p:cNvPr>
          <p:cNvSpPr/>
          <p:nvPr/>
        </p:nvSpPr>
        <p:spPr>
          <a:xfrm>
            <a:off x="4840358" y="2371561"/>
            <a:ext cx="2077278" cy="32401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1" name="Rectangle 10">
            <a:extLst>
              <a:ext uri="{FF2B5EF4-FFF2-40B4-BE49-F238E27FC236}">
                <a16:creationId xmlns:a16="http://schemas.microsoft.com/office/drawing/2014/main" id="{C1FECEDD-92FC-3F62-BD69-3BBCBE9DE7F0}"/>
              </a:ext>
            </a:extLst>
          </p:cNvPr>
          <p:cNvSpPr/>
          <p:nvPr/>
        </p:nvSpPr>
        <p:spPr>
          <a:xfrm>
            <a:off x="6917636" y="2504662"/>
            <a:ext cx="2683564" cy="32401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 name="Rectangle 11">
            <a:extLst>
              <a:ext uri="{FF2B5EF4-FFF2-40B4-BE49-F238E27FC236}">
                <a16:creationId xmlns:a16="http://schemas.microsoft.com/office/drawing/2014/main" id="{87B3DA20-B1C3-63DB-A27A-48C449741F5C}"/>
              </a:ext>
            </a:extLst>
          </p:cNvPr>
          <p:cNvSpPr/>
          <p:nvPr/>
        </p:nvSpPr>
        <p:spPr>
          <a:xfrm>
            <a:off x="9601200" y="2504662"/>
            <a:ext cx="2077278" cy="32401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1642516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D3BDC-AA05-D4A9-85ED-7401E523C7F4}"/>
              </a:ext>
            </a:extLst>
          </p:cNvPr>
          <p:cNvSpPr txBox="1">
            <a:spLocks/>
          </p:cNvSpPr>
          <p:nvPr/>
        </p:nvSpPr>
        <p:spPr>
          <a:xfrm>
            <a:off x="291548" y="0"/>
            <a:ext cx="10515600" cy="608910"/>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How do we use ecometabolomics?</a:t>
            </a:r>
          </a:p>
        </p:txBody>
      </p:sp>
      <p:sp>
        <p:nvSpPr>
          <p:cNvPr id="5" name="TextBox 4">
            <a:extLst>
              <a:ext uri="{FF2B5EF4-FFF2-40B4-BE49-F238E27FC236}">
                <a16:creationId xmlns:a16="http://schemas.microsoft.com/office/drawing/2014/main" id="{2684321B-C609-C270-AE41-88AF3564DC8C}"/>
              </a:ext>
            </a:extLst>
          </p:cNvPr>
          <p:cNvSpPr txBox="1"/>
          <p:nvPr/>
        </p:nvSpPr>
        <p:spPr>
          <a:xfrm>
            <a:off x="851616" y="959409"/>
            <a:ext cx="6928756" cy="584775"/>
          </a:xfrm>
          <a:prstGeom prst="rect">
            <a:avLst/>
          </a:prstGeom>
          <a:noFill/>
        </p:spPr>
        <p:txBody>
          <a:bodyPr wrap="none" rtlCol="0">
            <a:spAutoFit/>
          </a:bodyPr>
          <a:lstStyle/>
          <a:p>
            <a:r>
              <a:rPr lang="en-US" sz="3200" dirty="0"/>
              <a:t>How do we measure chemical variation?</a:t>
            </a:r>
          </a:p>
        </p:txBody>
      </p:sp>
    </p:spTree>
    <p:extLst>
      <p:ext uri="{BB962C8B-B14F-4D97-AF65-F5344CB8AC3E}">
        <p14:creationId xmlns:p14="http://schemas.microsoft.com/office/powerpoint/2010/main" val="23574898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68</TotalTime>
  <Words>661</Words>
  <Application>Microsoft Macintosh PowerPoint</Application>
  <PresentationFormat>Widescreen</PresentationFormat>
  <Paragraphs>84</Paragraphs>
  <Slides>23</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-apple-system</vt:lpstr>
      <vt:lpstr>Arial</vt:lpstr>
      <vt:lpstr>Calibri</vt:lpstr>
      <vt:lpstr>Calibri Light</vt:lpstr>
      <vt:lpstr>Helvetica Neue Regular</vt:lpstr>
      <vt:lpstr>Open Sans</vt:lpstr>
      <vt:lpstr>Office Theme</vt:lpstr>
      <vt:lpstr>What is (eco)metabolomics? </vt:lpstr>
      <vt:lpstr>PowerPoint Presentation</vt:lpstr>
      <vt:lpstr>PowerPoint Presentation</vt:lpstr>
      <vt:lpstr>PowerPoint Presentation</vt:lpstr>
      <vt:lpstr>Ecometabolomics – measure chemical variation between samples to understand ecology and evolution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deep dive into the ecometabolomics workflow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Using MS/MS in ecometabolomics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(eco)metabolomics? </dc:title>
  <dc:creator>Dale Loren Forrister</dc:creator>
  <cp:lastModifiedBy>Dale Loren Forrister</cp:lastModifiedBy>
  <cp:revision>3</cp:revision>
  <dcterms:created xsi:type="dcterms:W3CDTF">2022-10-12T18:18:50Z</dcterms:created>
  <dcterms:modified xsi:type="dcterms:W3CDTF">2022-10-12T19:27:32Z</dcterms:modified>
</cp:coreProperties>
</file>

<file path=docProps/thumbnail.jpeg>
</file>